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1199" r:id="rId2"/>
    <p:sldId id="1211" r:id="rId3"/>
    <p:sldId id="1374" r:id="rId4"/>
    <p:sldId id="1302" r:id="rId5"/>
    <p:sldId id="1428" r:id="rId6"/>
    <p:sldId id="1429" r:id="rId7"/>
    <p:sldId id="1430" r:id="rId8"/>
    <p:sldId id="1438" r:id="rId9"/>
    <p:sldId id="1431" r:id="rId10"/>
    <p:sldId id="1379" r:id="rId11"/>
    <p:sldId id="1432" r:id="rId12"/>
    <p:sldId id="1409" r:id="rId13"/>
    <p:sldId id="1437" r:id="rId14"/>
    <p:sldId id="1433" r:id="rId15"/>
    <p:sldId id="1434" r:id="rId16"/>
    <p:sldId id="1441" r:id="rId17"/>
    <p:sldId id="1398" r:id="rId18"/>
    <p:sldId id="1451" r:id="rId19"/>
    <p:sldId id="1380" r:id="rId20"/>
    <p:sldId id="1381" r:id="rId21"/>
    <p:sldId id="1443" r:id="rId22"/>
    <p:sldId id="1413" r:id="rId23"/>
    <p:sldId id="1422" r:id="rId24"/>
    <p:sldId id="1452" r:id="rId25"/>
    <p:sldId id="1404" r:id="rId26"/>
    <p:sldId id="1402" r:id="rId27"/>
    <p:sldId id="1403" r:id="rId28"/>
    <p:sldId id="1457" r:id="rId29"/>
    <p:sldId id="1405" r:id="rId30"/>
    <p:sldId id="1406" r:id="rId31"/>
    <p:sldId id="1407" r:id="rId32"/>
    <p:sldId id="1408" r:id="rId33"/>
    <p:sldId id="1383" r:id="rId34"/>
    <p:sldId id="1382" r:id="rId35"/>
    <p:sldId id="1458" r:id="rId36"/>
    <p:sldId id="1455" r:id="rId37"/>
    <p:sldId id="1338" r:id="rId38"/>
    <p:sldId id="1316" r:id="rId39"/>
    <p:sldId id="1337" r:id="rId40"/>
    <p:sldId id="1425" r:id="rId41"/>
    <p:sldId id="1375" r:id="rId42"/>
    <p:sldId id="1390" r:id="rId43"/>
    <p:sldId id="1391" r:id="rId44"/>
    <p:sldId id="1456" r:id="rId45"/>
    <p:sldId id="1392" r:id="rId46"/>
    <p:sldId id="1393" r:id="rId47"/>
    <p:sldId id="1397" r:id="rId48"/>
    <p:sldId id="1445" r:id="rId49"/>
    <p:sldId id="1446" r:id="rId50"/>
    <p:sldId id="1267" r:id="rId51"/>
    <p:sldId id="1228" r:id="rId52"/>
    <p:sldId id="1447" r:id="rId53"/>
    <p:sldId id="1394" r:id="rId54"/>
    <p:sldId id="1395" r:id="rId55"/>
    <p:sldId id="1396" r:id="rId56"/>
    <p:sldId id="1367" r:id="rId57"/>
    <p:sldId id="1256" r:id="rId58"/>
    <p:sldId id="1257" r:id="rId59"/>
    <p:sldId id="1278" r:id="rId60"/>
    <p:sldId id="1280" r:id="rId61"/>
    <p:sldId id="1376" r:id="rId62"/>
    <p:sldId id="1370" r:id="rId63"/>
    <p:sldId id="1265" r:id="rId64"/>
    <p:sldId id="1448" r:id="rId65"/>
    <p:sldId id="1449" r:id="rId66"/>
    <p:sldId id="1439" r:id="rId67"/>
    <p:sldId id="1440" r:id="rId68"/>
    <p:sldId id="145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421" autoAdjust="0"/>
  </p:normalViewPr>
  <p:slideViewPr>
    <p:cSldViewPr snapToGrid="0" snapToObjects="1">
      <p:cViewPr varScale="1">
        <p:scale>
          <a:sx n="161" d="100"/>
          <a:sy n="161" d="100"/>
        </p:scale>
        <p:origin x="-104" y="-208"/>
      </p:cViewPr>
      <p:guideLst>
        <p:guide orient="horz" pos="2160"/>
        <p:guide pos="2880"/>
      </p:guideLst>
    </p:cSldViewPr>
  </p:slideViewPr>
  <p:outlineViewPr>
    <p:cViewPr>
      <p:scale>
        <a:sx n="33" d="100"/>
        <a:sy n="33" d="100"/>
      </p:scale>
      <p:origin x="0" y="31856"/>
    </p:cViewPr>
  </p:outlineViewPr>
  <p:notesTextViewPr>
    <p:cViewPr>
      <p:scale>
        <a:sx n="100" d="100"/>
        <a:sy n="100" d="100"/>
      </p:scale>
      <p:origin x="0" y="0"/>
    </p:cViewPr>
  </p:notesTextViewPr>
  <p:sorterViewPr>
    <p:cViewPr>
      <p:scale>
        <a:sx n="150" d="100"/>
        <a:sy n="150"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somadfs1\somsad\QualityHealth\HOME\wsmith4\Research\Sickle\PiSCES\PresPub\Opioids%20Smith\Opioid%20use%20by%20type%20by%20perso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2.xlsx"/><Relationship Id="rId3"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dirhome\dir_home\osd\matthewhs\Sickle%20transplant\narcotic%20graph%20post%20bm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638097501923"/>
          <c:y val="0.0297810948174987"/>
          <c:w val="0.409759603624757"/>
          <c:h val="0.842939937042733"/>
        </c:manualLayout>
      </c:layout>
      <c:barChart>
        <c:barDir val="col"/>
        <c:grouping val="percentStacked"/>
        <c:varyColors val="0"/>
        <c:ser>
          <c:idx val="0"/>
          <c:order val="0"/>
          <c:tx>
            <c:strRef>
              <c:f>Sheet1!$A$4</c:f>
              <c:strCache>
                <c:ptCount val="1"/>
                <c:pt idx="0">
                  <c:v>None</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1"/>
                <c:pt idx="0">
                  <c:v>Patients</c:v>
                </c:pt>
              </c:strCache>
            </c:strRef>
          </c:cat>
          <c:val>
            <c:numRef>
              <c:f>Sheet1!$B$4</c:f>
              <c:numCache>
                <c:formatCode>General</c:formatCode>
                <c:ptCount val="1"/>
                <c:pt idx="0">
                  <c:v>10.0</c:v>
                </c:pt>
              </c:numCache>
            </c:numRef>
          </c:val>
        </c:ser>
        <c:ser>
          <c:idx val="1"/>
          <c:order val="1"/>
          <c:tx>
            <c:strRef>
              <c:f>Sheet1!$A$5</c:f>
              <c:strCache>
                <c:ptCount val="1"/>
                <c:pt idx="0">
                  <c:v>Non-opioid only</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1"/>
                <c:pt idx="0">
                  <c:v>Patients</c:v>
                </c:pt>
              </c:strCache>
            </c:strRef>
          </c:cat>
          <c:val>
            <c:numRef>
              <c:f>Sheet1!$B$5</c:f>
              <c:numCache>
                <c:formatCode>General</c:formatCode>
                <c:ptCount val="1"/>
                <c:pt idx="0">
                  <c:v>21.0</c:v>
                </c:pt>
              </c:numCache>
            </c:numRef>
          </c:val>
        </c:ser>
        <c:ser>
          <c:idx val="2"/>
          <c:order val="2"/>
          <c:tx>
            <c:strRef>
              <c:f>Sheet1!$A$6</c:f>
              <c:strCache>
                <c:ptCount val="1"/>
                <c:pt idx="0">
                  <c:v>SA opioid (+/- non-opioid)</c:v>
                </c:pt>
              </c:strCache>
            </c:strRef>
          </c:tx>
          <c:spPr>
            <a:solidFill>
              <a:srgbClr val="C0000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1"/>
                <c:pt idx="0">
                  <c:v>Patients</c:v>
                </c:pt>
              </c:strCache>
            </c:strRef>
          </c:cat>
          <c:val>
            <c:numRef>
              <c:f>Sheet1!$B$6</c:f>
              <c:numCache>
                <c:formatCode>General</c:formatCode>
                <c:ptCount val="1"/>
                <c:pt idx="0">
                  <c:v>103.0</c:v>
                </c:pt>
              </c:numCache>
            </c:numRef>
          </c:val>
        </c:ser>
        <c:ser>
          <c:idx val="3"/>
          <c:order val="3"/>
          <c:tx>
            <c:strRef>
              <c:f>Sheet1!$A$7</c:f>
              <c:strCache>
                <c:ptCount val="1"/>
                <c:pt idx="0">
                  <c:v>LA opioid (+/- any analgesic)</c:v>
                </c:pt>
              </c:strCache>
            </c:strRef>
          </c:tx>
          <c:spPr>
            <a:solidFill>
              <a:srgbClr val="FFFF0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1"/>
                <c:pt idx="0">
                  <c:v>Patients</c:v>
                </c:pt>
              </c:strCache>
            </c:strRef>
          </c:cat>
          <c:val>
            <c:numRef>
              <c:f>Sheet1!$B$7</c:f>
              <c:numCache>
                <c:formatCode>General</c:formatCode>
                <c:ptCount val="1"/>
                <c:pt idx="0">
                  <c:v>85.0</c:v>
                </c:pt>
              </c:numCache>
            </c:numRef>
          </c:val>
        </c:ser>
        <c:dLbls>
          <c:showLegendKey val="0"/>
          <c:showVal val="1"/>
          <c:showCatName val="0"/>
          <c:showSerName val="0"/>
          <c:showPercent val="0"/>
          <c:showBubbleSize val="0"/>
        </c:dLbls>
        <c:gapWidth val="150"/>
        <c:overlap val="100"/>
        <c:serLines/>
        <c:axId val="2117492824"/>
        <c:axId val="2117495848"/>
      </c:barChart>
      <c:catAx>
        <c:axId val="2117492824"/>
        <c:scaling>
          <c:orientation val="minMax"/>
        </c:scaling>
        <c:delete val="0"/>
        <c:axPos val="b"/>
        <c:numFmt formatCode="General" sourceLinked="0"/>
        <c:majorTickMark val="out"/>
        <c:minorTickMark val="none"/>
        <c:tickLblPos val="nextTo"/>
        <c:crossAx val="2117495848"/>
        <c:crosses val="autoZero"/>
        <c:auto val="1"/>
        <c:lblAlgn val="ctr"/>
        <c:lblOffset val="100"/>
        <c:noMultiLvlLbl val="0"/>
      </c:catAx>
      <c:valAx>
        <c:axId val="2117495848"/>
        <c:scaling>
          <c:orientation val="minMax"/>
        </c:scaling>
        <c:delete val="0"/>
        <c:axPos val="l"/>
        <c:numFmt formatCode="0%" sourceLinked="1"/>
        <c:majorTickMark val="out"/>
        <c:minorTickMark val="none"/>
        <c:tickLblPos val="nextTo"/>
        <c:crossAx val="2117492824"/>
        <c:crosses val="autoZero"/>
        <c:crossBetween val="between"/>
      </c:valAx>
    </c:plotArea>
    <c:legend>
      <c:legendPos val="r"/>
      <c:layout>
        <c:manualLayout>
          <c:xMode val="edge"/>
          <c:yMode val="edge"/>
          <c:x val="0.639482857949183"/>
          <c:y val="0.192318925559837"/>
          <c:w val="0.338543135190689"/>
          <c:h val="0.724140280337299"/>
        </c:manualLayout>
      </c:layout>
      <c:overlay val="0"/>
    </c:legend>
    <c:plotVisOnly val="1"/>
    <c:dispBlanksAs val="gap"/>
    <c:showDLblsOverMax val="0"/>
  </c:chart>
  <c:txPr>
    <a:bodyPr/>
    <a:lstStyle/>
    <a:p>
      <a:pPr>
        <a:defRPr sz="1200">
          <a:solidFill>
            <a:srgbClr val="FFFFFF"/>
          </a:solidFill>
          <a:effectLst>
            <a:outerShdw blurRad="50800" dist="38100" dir="2700000" algn="tl" rotWithShape="0">
              <a:srgbClr val="000000">
                <a:alpha val="76000"/>
              </a:srgbClr>
            </a:outerShdw>
          </a:effectLst>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srgbClr val="FFFFFF"/>
                </a:solidFill>
                <a:latin typeface="+mn-lt"/>
                <a:ea typeface="+mn-ea"/>
                <a:cs typeface="+mn-cs"/>
              </a:defRPr>
            </a:pPr>
            <a:r>
              <a:rPr lang="en-US" sz="1199" dirty="0" smtClean="0">
                <a:solidFill>
                  <a:srgbClr val="FFFFFF"/>
                </a:solidFill>
              </a:rPr>
              <a:t>Total Number</a:t>
            </a:r>
            <a:r>
              <a:rPr lang="en-US" sz="1199" baseline="0" dirty="0" smtClean="0">
                <a:solidFill>
                  <a:srgbClr val="FFFFFF"/>
                </a:solidFill>
              </a:rPr>
              <a:t> of Prescription Opioid (excluding Fentanyl), Fentanyl and/or Heroin, and All Opioid Overdoses by Year of Death, 2007-2016</a:t>
            </a:r>
          </a:p>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srgbClr val="FFFFFF"/>
                </a:solidFill>
                <a:latin typeface="+mn-lt"/>
                <a:ea typeface="+mn-ea"/>
                <a:cs typeface="+mn-cs"/>
              </a:defRPr>
            </a:pPr>
            <a:endParaRPr lang="en-US" sz="1200" dirty="0">
              <a:solidFill>
                <a:srgbClr val="FFFFFF"/>
              </a:solidFill>
            </a:endParaRPr>
          </a:p>
        </c:rich>
      </c:tx>
      <c:layout>
        <c:manualLayout>
          <c:xMode val="edge"/>
          <c:yMode val="edge"/>
          <c:x val="0.10767433369843"/>
          <c:y val="0.0"/>
        </c:manualLayout>
      </c:layout>
      <c:overlay val="0"/>
    </c:title>
    <c:autoTitleDeleted val="0"/>
    <c:plotArea>
      <c:layout>
        <c:manualLayout>
          <c:layoutTarget val="inner"/>
          <c:xMode val="edge"/>
          <c:yMode val="edge"/>
          <c:x val="0.320392217277188"/>
          <c:y val="0.104813468381956"/>
          <c:w val="0.679607782722812"/>
          <c:h val="0.713142107463989"/>
        </c:manualLayout>
      </c:layout>
      <c:lineChart>
        <c:grouping val="standard"/>
        <c:varyColors val="0"/>
        <c:ser>
          <c:idx val="4"/>
          <c:order val="0"/>
          <c:tx>
            <c:strRef>
              <c:f>Sheet1!$B$1</c:f>
              <c:strCache>
                <c:ptCount val="1"/>
                <c:pt idx="0">
                  <c:v>All Opioids</c:v>
                </c:pt>
              </c:strCache>
            </c:strRef>
          </c:tx>
          <c:spPr>
            <a:ln w="25400">
              <a:solidFill>
                <a:schemeClr val="tx1"/>
              </a:solidFill>
            </a:ln>
          </c:spPr>
          <c:marker>
            <c:symbol val="circle"/>
            <c:size val="5"/>
            <c:spPr>
              <a:solidFill>
                <a:schemeClr val="bg1">
                  <a:lumMod val="85000"/>
                </a:schemeClr>
              </a:solidFill>
              <a:ln w="25400">
                <a:solidFill>
                  <a:schemeClr val="tx1"/>
                </a:solidFill>
              </a:ln>
            </c:spPr>
          </c:marker>
          <c:dPt>
            <c:idx val="9"/>
            <c:bubble3D val="0"/>
            <c:spPr>
              <a:ln w="25400">
                <a:solidFill>
                  <a:schemeClr val="tx1"/>
                </a:solidFill>
                <a:prstDash val="solid"/>
              </a:ln>
            </c:spPr>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Sheet1!$B$2:$B$11</c:f>
              <c:numCache>
                <c:formatCode>###0</c:formatCode>
                <c:ptCount val="10"/>
                <c:pt idx="0">
                  <c:v>515.0</c:v>
                </c:pt>
                <c:pt idx="1">
                  <c:v>538.0</c:v>
                </c:pt>
                <c:pt idx="2">
                  <c:v>530.0</c:v>
                </c:pt>
                <c:pt idx="3">
                  <c:v>498.0</c:v>
                </c:pt>
                <c:pt idx="4">
                  <c:v>601.0</c:v>
                </c:pt>
                <c:pt idx="5">
                  <c:v>572.0</c:v>
                </c:pt>
                <c:pt idx="6">
                  <c:v>683.0</c:v>
                </c:pt>
                <c:pt idx="7">
                  <c:v>775.0</c:v>
                </c:pt>
                <c:pt idx="8">
                  <c:v>811.0</c:v>
                </c:pt>
                <c:pt idx="9">
                  <c:v>1133.0</c:v>
                </c:pt>
              </c:numCache>
            </c:numRef>
          </c:val>
          <c:smooth val="0"/>
        </c:ser>
        <c:ser>
          <c:idx val="1"/>
          <c:order val="1"/>
          <c:tx>
            <c:strRef>
              <c:f>Sheet1!$C$1</c:f>
              <c:strCache>
                <c:ptCount val="1"/>
                <c:pt idx="0">
                  <c:v>Prescription Opioids (excluding fentanyl)</c:v>
                </c:pt>
              </c:strCache>
            </c:strRef>
          </c:tx>
          <c:spPr>
            <a:ln w="25400">
              <a:solidFill>
                <a:schemeClr val="accent6"/>
              </a:solidFill>
            </a:ln>
          </c:spPr>
          <c:marker>
            <c:symbol val="circle"/>
            <c:size val="5"/>
            <c:spPr>
              <a:solidFill>
                <a:schemeClr val="bg1">
                  <a:lumMod val="85000"/>
                </a:schemeClr>
              </a:solidFill>
              <a:ln w="25400">
                <a:solidFill>
                  <a:schemeClr val="accent6"/>
                </a:solidFill>
              </a:ln>
            </c:spPr>
          </c:marker>
          <c:dPt>
            <c:idx val="9"/>
            <c:bubble3D val="0"/>
            <c:spPr>
              <a:ln w="25400">
                <a:solidFill>
                  <a:schemeClr val="accent6"/>
                </a:solidFill>
                <a:prstDash val="solid"/>
              </a:ln>
            </c:spPr>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Sheet1!$C$2:$C$11</c:f>
              <c:numCache>
                <c:formatCode>###0</c:formatCode>
                <c:ptCount val="10"/>
                <c:pt idx="0">
                  <c:v>400.0</c:v>
                </c:pt>
                <c:pt idx="1">
                  <c:v>422.0</c:v>
                </c:pt>
                <c:pt idx="2">
                  <c:v>417.0</c:v>
                </c:pt>
                <c:pt idx="3">
                  <c:v>426.0</c:v>
                </c:pt>
                <c:pt idx="4">
                  <c:v>496.0</c:v>
                </c:pt>
                <c:pt idx="5">
                  <c:v>435.0</c:v>
                </c:pt>
                <c:pt idx="6">
                  <c:v>459.0</c:v>
                </c:pt>
                <c:pt idx="7">
                  <c:v>501.0</c:v>
                </c:pt>
                <c:pt idx="8">
                  <c:v>398.0</c:v>
                </c:pt>
                <c:pt idx="9">
                  <c:v>469.0</c:v>
                </c:pt>
              </c:numCache>
            </c:numRef>
          </c:val>
          <c:smooth val="0"/>
        </c:ser>
        <c:ser>
          <c:idx val="2"/>
          <c:order val="2"/>
          <c:tx>
            <c:strRef>
              <c:f>Sheet1!$D$1</c:f>
              <c:strCache>
                <c:ptCount val="1"/>
                <c:pt idx="0">
                  <c:v>Fentanyl and/or Heroin</c:v>
                </c:pt>
              </c:strCache>
            </c:strRef>
          </c:tx>
          <c:spPr>
            <a:ln w="25400">
              <a:solidFill>
                <a:schemeClr val="accent4"/>
              </a:solidFill>
            </a:ln>
          </c:spPr>
          <c:marker>
            <c:symbol val="circle"/>
            <c:size val="5"/>
            <c:spPr>
              <a:solidFill>
                <a:schemeClr val="bg1">
                  <a:lumMod val="85000"/>
                </a:schemeClr>
              </a:solidFill>
              <a:ln w="25400">
                <a:solidFill>
                  <a:schemeClr val="accent4"/>
                </a:solidFill>
              </a:ln>
            </c:spPr>
          </c:marker>
          <c:dPt>
            <c:idx val="9"/>
            <c:bubble3D val="0"/>
            <c:spPr>
              <a:ln w="25400">
                <a:solidFill>
                  <a:schemeClr val="accent4"/>
                </a:solidFill>
                <a:prstDash val="solid"/>
              </a:ln>
            </c:spPr>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Sheet1!$D$2:$D$11</c:f>
              <c:numCache>
                <c:formatCode>General</c:formatCode>
                <c:ptCount val="10"/>
                <c:pt idx="0">
                  <c:v>148.0</c:v>
                </c:pt>
                <c:pt idx="1">
                  <c:v>157.0</c:v>
                </c:pt>
                <c:pt idx="2">
                  <c:v>150.0</c:v>
                </c:pt>
                <c:pt idx="3">
                  <c:v>112.0</c:v>
                </c:pt>
                <c:pt idx="4">
                  <c:v>153.0</c:v>
                </c:pt>
                <c:pt idx="5">
                  <c:v>185.0</c:v>
                </c:pt>
                <c:pt idx="6">
                  <c:v>309.0</c:v>
                </c:pt>
                <c:pt idx="7">
                  <c:v>351.0</c:v>
                </c:pt>
                <c:pt idx="8">
                  <c:v>471.0</c:v>
                </c:pt>
                <c:pt idx="9">
                  <c:v>810.0</c:v>
                </c:pt>
              </c:numCache>
            </c:numRef>
          </c:val>
          <c:smooth val="0"/>
        </c:ser>
        <c:dLbls>
          <c:showLegendKey val="0"/>
          <c:showVal val="0"/>
          <c:showCatName val="0"/>
          <c:showSerName val="0"/>
          <c:showPercent val="0"/>
          <c:showBubbleSize val="0"/>
        </c:dLbls>
        <c:marker val="1"/>
        <c:smooth val="0"/>
        <c:axId val="2097076136"/>
        <c:axId val="2097079224"/>
      </c:lineChart>
      <c:catAx>
        <c:axId val="2097076136"/>
        <c:scaling>
          <c:orientation val="minMax"/>
        </c:scaling>
        <c:delete val="0"/>
        <c:axPos val="b"/>
        <c:numFmt formatCode="General" sourceLinked="1"/>
        <c:majorTickMark val="out"/>
        <c:minorTickMark val="none"/>
        <c:tickLblPos val="nextTo"/>
        <c:txPr>
          <a:bodyPr/>
          <a:lstStyle/>
          <a:p>
            <a:pPr>
              <a:defRPr sz="1388"/>
            </a:pPr>
            <a:endParaRPr lang="en-US"/>
          </a:p>
        </c:txPr>
        <c:crossAx val="2097079224"/>
        <c:crosses val="autoZero"/>
        <c:auto val="1"/>
        <c:lblAlgn val="ctr"/>
        <c:lblOffset val="100"/>
        <c:noMultiLvlLbl val="0"/>
      </c:catAx>
      <c:valAx>
        <c:axId val="2097079224"/>
        <c:scaling>
          <c:orientation val="minMax"/>
        </c:scaling>
        <c:delete val="0"/>
        <c:axPos val="l"/>
        <c:majorGridlines/>
        <c:title>
          <c:tx>
            <c:rich>
              <a:bodyPr/>
              <a:lstStyle/>
              <a:p>
                <a:pPr>
                  <a:defRPr sz="970" b="1" i="0" u="none" strike="noStrike" baseline="0">
                    <a:solidFill>
                      <a:srgbClr val="FFFFFF"/>
                    </a:solidFill>
                    <a:latin typeface="Trebuchet MS"/>
                    <a:ea typeface="Trebuchet MS"/>
                    <a:cs typeface="Trebuchet MS"/>
                  </a:defRPr>
                </a:pPr>
                <a:r>
                  <a:rPr lang="en-US">
                    <a:solidFill>
                      <a:srgbClr val="FFFFFF"/>
                    </a:solidFill>
                  </a:rPr>
                  <a:t>Number of Fatalities</a:t>
                </a:r>
              </a:p>
            </c:rich>
          </c:tx>
          <c:layout>
            <c:manualLayout>
              <c:xMode val="edge"/>
              <c:yMode val="edge"/>
              <c:x val="0.234758073719046"/>
              <c:y val="0.275292107883066"/>
            </c:manualLayout>
          </c:layout>
          <c:overlay val="0"/>
        </c:title>
        <c:numFmt formatCode="###0" sourceLinked="1"/>
        <c:majorTickMark val="out"/>
        <c:minorTickMark val="none"/>
        <c:tickLblPos val="nextTo"/>
        <c:txPr>
          <a:bodyPr/>
          <a:lstStyle/>
          <a:p>
            <a:pPr>
              <a:defRPr sz="994">
                <a:solidFill>
                  <a:srgbClr val="FFFFFF"/>
                </a:solidFill>
              </a:defRPr>
            </a:pPr>
            <a:endParaRPr lang="en-US"/>
          </a:p>
        </c:txPr>
        <c:crossAx val="2097076136"/>
        <c:crosses val="autoZero"/>
        <c:crossBetween val="between"/>
        <c:majorUnit val="100.0"/>
      </c:valAx>
      <c:dTable>
        <c:showHorzBorder val="1"/>
        <c:showVertBorder val="1"/>
        <c:showOutline val="1"/>
        <c:showKeys val="1"/>
        <c:txPr>
          <a:bodyPr/>
          <a:lstStyle/>
          <a:p>
            <a:pPr rtl="0">
              <a:defRPr sz="994">
                <a:solidFill>
                  <a:srgbClr val="FFFFFF"/>
                </a:solidFill>
              </a:defRPr>
            </a:pPr>
            <a:endParaRPr lang="en-US"/>
          </a:p>
        </c:txPr>
      </c:dTable>
      <c:spPr>
        <a:solidFill>
          <a:sysClr val="window" lastClr="FFFFFF">
            <a:lumMod val="85000"/>
          </a:sysClr>
        </a:solidFill>
        <a:ln w="25368">
          <a:noFill/>
        </a:ln>
      </c:spPr>
    </c:plotArea>
    <c:plotVisOnly val="1"/>
    <c:dispBlanksAs val="gap"/>
    <c:showDLblsOverMax val="0"/>
  </c:chart>
  <c:txPr>
    <a:bodyPr/>
    <a:lstStyle/>
    <a:p>
      <a:pPr>
        <a:defRPr sz="1784"/>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srgbClr val="FFFFFF"/>
                </a:solidFill>
                <a:effectLst>
                  <a:outerShdw blurRad="50800" dist="38100" dir="2700000" algn="tl" rotWithShape="0">
                    <a:srgbClr val="000000">
                      <a:alpha val="76000"/>
                    </a:srgbClr>
                  </a:outerShdw>
                </a:effectLst>
                <a:latin typeface="+mn-lt"/>
                <a:ea typeface="+mn-ea"/>
                <a:cs typeface="+mn-cs"/>
              </a:defRPr>
            </a:pPr>
            <a:r>
              <a:rPr lang="en-US" sz="1195" dirty="0" smtClean="0">
                <a:solidFill>
                  <a:srgbClr val="FFFFFF"/>
                </a:solidFill>
                <a:effectLst>
                  <a:outerShdw blurRad="50800" dist="38100" dir="2700000" algn="tl" rotWithShape="0">
                    <a:srgbClr val="000000">
                      <a:alpha val="76000"/>
                    </a:srgbClr>
                  </a:outerShdw>
                </a:effectLst>
              </a:rPr>
              <a:t>Total Number</a:t>
            </a:r>
            <a:r>
              <a:rPr lang="en-US" sz="1195" baseline="0" dirty="0" smtClean="0">
                <a:solidFill>
                  <a:srgbClr val="FFFFFF"/>
                </a:solidFill>
                <a:effectLst>
                  <a:outerShdw blurRad="50800" dist="38100" dir="2700000" algn="tl" rotWithShape="0">
                    <a:srgbClr val="000000">
                      <a:alpha val="76000"/>
                    </a:srgbClr>
                  </a:outerShdw>
                </a:effectLst>
              </a:rPr>
              <a:t> of Fatal Fentanyl Overdoses by Quarter and Year of Death, 2007-2016</a:t>
            </a:r>
          </a:p>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srgbClr val="FFFFFF"/>
                </a:solidFill>
                <a:effectLst>
                  <a:outerShdw blurRad="50800" dist="38100" dir="2700000" algn="tl" rotWithShape="0">
                    <a:srgbClr val="000000">
                      <a:alpha val="76000"/>
                    </a:srgbClr>
                  </a:outerShdw>
                </a:effectLst>
                <a:latin typeface="+mn-lt"/>
                <a:ea typeface="+mn-ea"/>
                <a:cs typeface="+mn-cs"/>
              </a:defRPr>
            </a:pPr>
            <a:endParaRPr lang="en-US" sz="1200" dirty="0">
              <a:solidFill>
                <a:srgbClr val="FFFFFF"/>
              </a:solidFill>
              <a:effectLst>
                <a:outerShdw blurRad="50800" dist="38100" dir="2700000" algn="tl" rotWithShape="0">
                  <a:srgbClr val="000000">
                    <a:alpha val="76000"/>
                  </a:srgbClr>
                </a:outerShdw>
              </a:effectLst>
            </a:endParaRPr>
          </a:p>
        </c:rich>
      </c:tx>
      <c:layout>
        <c:manualLayout>
          <c:xMode val="edge"/>
          <c:yMode val="edge"/>
          <c:x val="0.136693151992365"/>
          <c:y val="0.00319867740985711"/>
        </c:manualLayout>
      </c:layout>
      <c:overlay val="0"/>
    </c:title>
    <c:autoTitleDeleted val="0"/>
    <c:plotArea>
      <c:layout>
        <c:manualLayout>
          <c:layoutTarget val="inner"/>
          <c:xMode val="edge"/>
          <c:yMode val="edge"/>
          <c:x val="0.163939393939394"/>
          <c:y val="0.0720435067155252"/>
          <c:w val="0.826969696969697"/>
          <c:h val="0.678451882250764"/>
        </c:manualLayout>
      </c:layout>
      <c:barChart>
        <c:barDir val="col"/>
        <c:grouping val="stacked"/>
        <c:varyColors val="0"/>
        <c:ser>
          <c:idx val="4"/>
          <c:order val="0"/>
          <c:tx>
            <c:strRef>
              <c:f>Sheet1!$B$1</c:f>
              <c:strCache>
                <c:ptCount val="1"/>
                <c:pt idx="0">
                  <c:v>Q1</c:v>
                </c:pt>
              </c:strCache>
            </c:strRef>
          </c:tx>
          <c:spPr>
            <a:ln>
              <a:noFill/>
            </a:ln>
          </c:spPr>
          <c:invertIfNegative val="0"/>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Sheet1!$B$2:$B$11</c:f>
              <c:numCache>
                <c:formatCode>###0</c:formatCode>
                <c:ptCount val="10"/>
                <c:pt idx="0">
                  <c:v>12.0</c:v>
                </c:pt>
                <c:pt idx="1">
                  <c:v>15.0</c:v>
                </c:pt>
                <c:pt idx="2">
                  <c:v>10.0</c:v>
                </c:pt>
                <c:pt idx="3">
                  <c:v>18.0</c:v>
                </c:pt>
                <c:pt idx="4">
                  <c:v>16.0</c:v>
                </c:pt>
                <c:pt idx="5">
                  <c:v>11.0</c:v>
                </c:pt>
                <c:pt idx="6">
                  <c:v>11.0</c:v>
                </c:pt>
                <c:pt idx="7">
                  <c:v>29.0</c:v>
                </c:pt>
                <c:pt idx="8" formatCode="General">
                  <c:v>41.0</c:v>
                </c:pt>
                <c:pt idx="9" formatCode="General">
                  <c:v>145.0</c:v>
                </c:pt>
              </c:numCache>
            </c:numRef>
          </c:val>
        </c:ser>
        <c:ser>
          <c:idx val="1"/>
          <c:order val="1"/>
          <c:tx>
            <c:strRef>
              <c:f>Sheet1!$C$1</c:f>
              <c:strCache>
                <c:ptCount val="1"/>
                <c:pt idx="0">
                  <c:v>Q2</c:v>
                </c:pt>
              </c:strCache>
            </c:strRef>
          </c:tx>
          <c:spPr>
            <a:solidFill>
              <a:schemeClr val="accent1"/>
            </a:solidFill>
          </c:spPr>
          <c:invertIfNegative val="0"/>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Sheet1!$C$2:$C$11</c:f>
              <c:numCache>
                <c:formatCode>###0</c:formatCode>
                <c:ptCount val="10"/>
                <c:pt idx="0">
                  <c:v>14.0</c:v>
                </c:pt>
                <c:pt idx="1">
                  <c:v>12.0</c:v>
                </c:pt>
                <c:pt idx="2">
                  <c:v>12.0</c:v>
                </c:pt>
                <c:pt idx="3">
                  <c:v>18.0</c:v>
                </c:pt>
                <c:pt idx="4">
                  <c:v>16.0</c:v>
                </c:pt>
                <c:pt idx="5">
                  <c:v>13.0</c:v>
                </c:pt>
                <c:pt idx="6">
                  <c:v>19.0</c:v>
                </c:pt>
                <c:pt idx="7">
                  <c:v>42.0</c:v>
                </c:pt>
                <c:pt idx="8" formatCode="General">
                  <c:v>72.0</c:v>
                </c:pt>
                <c:pt idx="9" formatCode="General">
                  <c:v>157.0</c:v>
                </c:pt>
              </c:numCache>
            </c:numRef>
          </c:val>
        </c:ser>
        <c:ser>
          <c:idx val="2"/>
          <c:order val="2"/>
          <c:tx>
            <c:strRef>
              <c:f>Sheet1!$D$1</c:f>
              <c:strCache>
                <c:ptCount val="1"/>
                <c:pt idx="0">
                  <c:v>Q3</c:v>
                </c:pt>
              </c:strCache>
            </c:strRef>
          </c:tx>
          <c:invertIfNegative val="0"/>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Sheet1!$D$2:$D$11</c:f>
              <c:numCache>
                <c:formatCode>###0</c:formatCode>
                <c:ptCount val="10"/>
                <c:pt idx="0">
                  <c:v>8.0</c:v>
                </c:pt>
                <c:pt idx="1">
                  <c:v>22.0</c:v>
                </c:pt>
                <c:pt idx="2">
                  <c:v>8.0</c:v>
                </c:pt>
                <c:pt idx="3">
                  <c:v>9.0</c:v>
                </c:pt>
                <c:pt idx="4">
                  <c:v>11.0</c:v>
                </c:pt>
                <c:pt idx="5">
                  <c:v>11.0</c:v>
                </c:pt>
                <c:pt idx="6">
                  <c:v>14.0</c:v>
                </c:pt>
                <c:pt idx="7">
                  <c:v>35.0</c:v>
                </c:pt>
                <c:pt idx="8" formatCode="General">
                  <c:v>53.0</c:v>
                </c:pt>
                <c:pt idx="9" formatCode="General">
                  <c:v>139.0</c:v>
                </c:pt>
              </c:numCache>
            </c:numRef>
          </c:val>
        </c:ser>
        <c:ser>
          <c:idx val="3"/>
          <c:order val="3"/>
          <c:tx>
            <c:strRef>
              <c:f>Sheet1!$E$1</c:f>
              <c:strCache>
                <c:ptCount val="1"/>
                <c:pt idx="0">
                  <c:v>Q4</c:v>
                </c:pt>
              </c:strCache>
            </c:strRef>
          </c:tx>
          <c:invertIfNegative val="0"/>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Sheet1!$E$2:$E$11</c:f>
              <c:numCache>
                <c:formatCode>###0</c:formatCode>
                <c:ptCount val="10"/>
                <c:pt idx="0">
                  <c:v>14.0</c:v>
                </c:pt>
                <c:pt idx="1">
                  <c:v>19.0</c:v>
                </c:pt>
                <c:pt idx="2">
                  <c:v>13.0</c:v>
                </c:pt>
                <c:pt idx="3">
                  <c:v>19.0</c:v>
                </c:pt>
                <c:pt idx="4">
                  <c:v>11.0</c:v>
                </c:pt>
                <c:pt idx="5">
                  <c:v>15.0</c:v>
                </c:pt>
                <c:pt idx="6">
                  <c:v>58.0</c:v>
                </c:pt>
                <c:pt idx="7">
                  <c:v>28.0</c:v>
                </c:pt>
                <c:pt idx="8" formatCode="General">
                  <c:v>59.0</c:v>
                </c:pt>
                <c:pt idx="9" formatCode="General">
                  <c:v>177.0</c:v>
                </c:pt>
              </c:numCache>
            </c:numRef>
          </c:val>
        </c:ser>
        <c:dLbls>
          <c:showLegendKey val="0"/>
          <c:showVal val="0"/>
          <c:showCatName val="0"/>
          <c:showSerName val="0"/>
          <c:showPercent val="0"/>
          <c:showBubbleSize val="0"/>
        </c:dLbls>
        <c:gapWidth val="150"/>
        <c:overlap val="100"/>
        <c:axId val="2131290568"/>
        <c:axId val="2131293800"/>
      </c:barChart>
      <c:lineChart>
        <c:grouping val="standard"/>
        <c:varyColors val="0"/>
        <c:ser>
          <c:idx val="0"/>
          <c:order val="4"/>
          <c:tx>
            <c:strRef>
              <c:f>Sheet1!$F$1</c:f>
              <c:strCache>
                <c:ptCount val="1"/>
                <c:pt idx="0">
                  <c:v>Total Fatalities</c:v>
                </c:pt>
              </c:strCache>
            </c:strRef>
          </c:tx>
          <c:spPr>
            <a:ln w="25186">
              <a:solidFill>
                <a:prstClr val="black"/>
              </a:solidFill>
            </a:ln>
          </c:spPr>
          <c:marker>
            <c:symbol val="circle"/>
            <c:size val="5"/>
            <c:spPr>
              <a:gradFill>
                <a:gsLst>
                  <a:gs pos="0">
                    <a:schemeClr val="bg1">
                      <a:lumMod val="65000"/>
                    </a:schemeClr>
                  </a:gs>
                  <a:gs pos="50000">
                    <a:schemeClr val="accent1">
                      <a:tint val="44500"/>
                      <a:satMod val="160000"/>
                    </a:schemeClr>
                  </a:gs>
                  <a:gs pos="100000">
                    <a:schemeClr val="bg1"/>
                  </a:gs>
                </a:gsLst>
                <a:lin ang="5400000" scaled="1"/>
              </a:gradFill>
              <a:ln w="25186">
                <a:solidFill>
                  <a:schemeClr val="tx1"/>
                </a:solidFill>
              </a:ln>
            </c:spPr>
          </c:marker>
          <c:dPt>
            <c:idx val="9"/>
            <c:bubble3D val="0"/>
            <c:spPr>
              <a:ln w="25400">
                <a:solidFill>
                  <a:prstClr val="black"/>
                </a:solidFill>
                <a:prstDash val="solid"/>
              </a:ln>
            </c:spPr>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Sheet1!$F$2:$F$11</c:f>
              <c:numCache>
                <c:formatCode>###0</c:formatCode>
                <c:ptCount val="10"/>
                <c:pt idx="0">
                  <c:v>48.0</c:v>
                </c:pt>
                <c:pt idx="1">
                  <c:v>68.0</c:v>
                </c:pt>
                <c:pt idx="2">
                  <c:v>43.0</c:v>
                </c:pt>
                <c:pt idx="3">
                  <c:v>64.0</c:v>
                </c:pt>
                <c:pt idx="4">
                  <c:v>54.0</c:v>
                </c:pt>
                <c:pt idx="5">
                  <c:v>50.0</c:v>
                </c:pt>
                <c:pt idx="6">
                  <c:v>102.0</c:v>
                </c:pt>
                <c:pt idx="7">
                  <c:v>134.0</c:v>
                </c:pt>
                <c:pt idx="8">
                  <c:v>225.0</c:v>
                </c:pt>
                <c:pt idx="9">
                  <c:v>618.0</c:v>
                </c:pt>
              </c:numCache>
            </c:numRef>
          </c:val>
          <c:smooth val="0"/>
        </c:ser>
        <c:dLbls>
          <c:showLegendKey val="0"/>
          <c:showVal val="0"/>
          <c:showCatName val="0"/>
          <c:showSerName val="0"/>
          <c:showPercent val="0"/>
          <c:showBubbleSize val="0"/>
        </c:dLbls>
        <c:marker val="1"/>
        <c:smooth val="0"/>
        <c:axId val="2131290568"/>
        <c:axId val="2131293800"/>
      </c:lineChart>
      <c:catAx>
        <c:axId val="2131290568"/>
        <c:scaling>
          <c:orientation val="minMax"/>
        </c:scaling>
        <c:delete val="0"/>
        <c:axPos val="b"/>
        <c:numFmt formatCode="General" sourceLinked="1"/>
        <c:majorTickMark val="out"/>
        <c:minorTickMark val="none"/>
        <c:tickLblPos val="nextTo"/>
        <c:txPr>
          <a:bodyPr/>
          <a:lstStyle/>
          <a:p>
            <a:pPr>
              <a:defRPr sz="1384"/>
            </a:pPr>
            <a:endParaRPr lang="en-US"/>
          </a:p>
        </c:txPr>
        <c:crossAx val="2131293800"/>
        <c:crosses val="autoZero"/>
        <c:auto val="1"/>
        <c:lblAlgn val="ctr"/>
        <c:lblOffset val="100"/>
        <c:noMultiLvlLbl val="0"/>
      </c:catAx>
      <c:valAx>
        <c:axId val="2131293800"/>
        <c:scaling>
          <c:orientation val="minMax"/>
          <c:max val="700.0"/>
        </c:scaling>
        <c:delete val="0"/>
        <c:axPos val="l"/>
        <c:majorGridlines/>
        <c:title>
          <c:tx>
            <c:rich>
              <a:bodyPr/>
              <a:lstStyle/>
              <a:p>
                <a:pPr>
                  <a:defRPr sz="949" b="1" i="0" u="none" strike="noStrike" baseline="0">
                    <a:solidFill>
                      <a:srgbClr val="FFFFFF"/>
                    </a:solidFill>
                    <a:effectLst>
                      <a:outerShdw blurRad="50800" dist="38100" dir="2700000" algn="tl" rotWithShape="0">
                        <a:srgbClr val="000000">
                          <a:alpha val="76000"/>
                        </a:srgbClr>
                      </a:outerShdw>
                    </a:effectLst>
                    <a:latin typeface="Trebuchet MS"/>
                    <a:ea typeface="Trebuchet MS"/>
                    <a:cs typeface="Trebuchet MS"/>
                  </a:defRPr>
                </a:pPr>
                <a:r>
                  <a:rPr lang="en-US">
                    <a:solidFill>
                      <a:srgbClr val="FFFFFF"/>
                    </a:solidFill>
                    <a:effectLst>
                      <a:outerShdw blurRad="50800" dist="38100" dir="2700000" algn="tl" rotWithShape="0">
                        <a:srgbClr val="000000">
                          <a:alpha val="76000"/>
                        </a:srgbClr>
                      </a:outerShdw>
                    </a:effectLst>
                  </a:rPr>
                  <a:t>Number of Fatalities</a:t>
                </a:r>
              </a:p>
            </c:rich>
          </c:tx>
          <c:layout>
            <c:manualLayout>
              <c:xMode val="edge"/>
              <c:yMode val="edge"/>
              <c:x val="0.082913773122287"/>
              <c:y val="0.255177038354077"/>
            </c:manualLayout>
          </c:layout>
          <c:overlay val="0"/>
        </c:title>
        <c:numFmt formatCode="###0" sourceLinked="1"/>
        <c:majorTickMark val="out"/>
        <c:minorTickMark val="none"/>
        <c:tickLblPos val="nextTo"/>
        <c:txPr>
          <a:bodyPr/>
          <a:lstStyle/>
          <a:p>
            <a:pPr>
              <a:defRPr sz="989">
                <a:solidFill>
                  <a:srgbClr val="FFFFFF"/>
                </a:solidFill>
                <a:effectLst>
                  <a:outerShdw blurRad="50800" dist="38100" dir="2700000" algn="tl" rotWithShape="0">
                    <a:srgbClr val="000000">
                      <a:alpha val="76000"/>
                    </a:srgbClr>
                  </a:outerShdw>
                </a:effectLst>
              </a:defRPr>
            </a:pPr>
            <a:endParaRPr lang="en-US"/>
          </a:p>
        </c:txPr>
        <c:crossAx val="2131290568"/>
        <c:crosses val="autoZero"/>
        <c:crossBetween val="between"/>
      </c:valAx>
      <c:dTable>
        <c:showHorzBorder val="1"/>
        <c:showVertBorder val="1"/>
        <c:showOutline val="1"/>
        <c:showKeys val="1"/>
        <c:txPr>
          <a:bodyPr/>
          <a:lstStyle/>
          <a:p>
            <a:pPr rtl="0">
              <a:defRPr sz="989">
                <a:solidFill>
                  <a:srgbClr val="FFFFFF"/>
                </a:solidFill>
                <a:effectLst>
                  <a:outerShdw blurRad="50800" dist="38100" dir="2700000" algn="tl" rotWithShape="0">
                    <a:srgbClr val="000000">
                      <a:alpha val="74000"/>
                    </a:srgbClr>
                  </a:outerShdw>
                </a:effectLst>
              </a:defRPr>
            </a:pPr>
            <a:endParaRPr lang="en-US"/>
          </a:p>
        </c:txPr>
      </c:dTable>
      <c:spPr>
        <a:solidFill>
          <a:sysClr val="window" lastClr="FFFFFF">
            <a:lumMod val="85000"/>
          </a:sysClr>
        </a:solidFill>
        <a:ln w="25344">
          <a:noFill/>
        </a:ln>
      </c:spPr>
    </c:plotArea>
    <c:plotVisOnly val="1"/>
    <c:dispBlanksAs val="gap"/>
    <c:showDLblsOverMax val="0"/>
  </c:chart>
  <c:txPr>
    <a:bodyPr/>
    <a:lstStyle/>
    <a:p>
      <a:pPr>
        <a:defRPr sz="1784"/>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62041819772528"/>
          <c:y val="0.0673961327188314"/>
          <c:w val="0.771848414539833"/>
          <c:h val="0.713264145329809"/>
        </c:manualLayout>
      </c:layout>
      <c:lineChart>
        <c:grouping val="standard"/>
        <c:varyColors val="0"/>
        <c:ser>
          <c:idx val="0"/>
          <c:order val="0"/>
          <c:spPr>
            <a:ln w="12700">
              <a:solidFill>
                <a:schemeClr val="tx1"/>
              </a:solidFill>
              <a:prstDash val="solid"/>
            </a:ln>
          </c:spPr>
          <c:marker>
            <c:symbol val="circle"/>
            <c:size val="6"/>
            <c:spPr>
              <a:solidFill>
                <a:schemeClr val="bg1"/>
              </a:solidFill>
              <a:ln>
                <a:solidFill>
                  <a:schemeClr val="tx1"/>
                </a:solidFill>
                <a:prstDash val="solid"/>
              </a:ln>
            </c:spPr>
          </c:marker>
          <c:errBars>
            <c:errDir val="y"/>
            <c:errBarType val="plus"/>
            <c:errValType val="cust"/>
            <c:noEndCap val="0"/>
            <c:plus>
              <c:numRef>
                <c:f>Sheet1!$G$94:$G$121</c:f>
                <c:numCache>
                  <c:formatCode>General</c:formatCode>
                  <c:ptCount val="28"/>
                  <c:pt idx="0">
                    <c:v>543.5416666666666</c:v>
                  </c:pt>
                  <c:pt idx="1">
                    <c:v>435.8333333333333</c:v>
                  </c:pt>
                  <c:pt idx="2">
                    <c:v>446.25</c:v>
                  </c:pt>
                  <c:pt idx="3">
                    <c:v>448.2291666666667</c:v>
                  </c:pt>
                  <c:pt idx="4">
                    <c:v>600.9374999999974</c:v>
                  </c:pt>
                  <c:pt idx="5">
                    <c:v>777.7812499999999</c:v>
                  </c:pt>
                  <c:pt idx="6">
                    <c:v>520.6666666666667</c:v>
                  </c:pt>
                  <c:pt idx="7">
                    <c:v>445.9166666666667</c:v>
                  </c:pt>
                  <c:pt idx="8">
                    <c:v>514.25</c:v>
                  </c:pt>
                  <c:pt idx="9">
                    <c:v>680.3333333333336</c:v>
                  </c:pt>
                  <c:pt idx="10">
                    <c:v>510.3333333333333</c:v>
                  </c:pt>
                  <c:pt idx="11">
                    <c:v>218.5</c:v>
                  </c:pt>
                  <c:pt idx="12">
                    <c:v>63.33333333333334</c:v>
                  </c:pt>
                  <c:pt idx="13">
                    <c:v>83.33333333333292</c:v>
                  </c:pt>
                  <c:pt idx="14">
                    <c:v>35.416666666666</c:v>
                  </c:pt>
                  <c:pt idx="15">
                    <c:v>37.037037037037</c:v>
                  </c:pt>
                  <c:pt idx="16">
                    <c:v>33.33333333333333</c:v>
                  </c:pt>
                  <c:pt idx="17">
                    <c:v>33.33333333333333</c:v>
                  </c:pt>
                  <c:pt idx="18">
                    <c:v>33.33333333333333</c:v>
                  </c:pt>
                  <c:pt idx="19">
                    <c:v>47.0</c:v>
                  </c:pt>
                  <c:pt idx="20">
                    <c:v>47.0</c:v>
                  </c:pt>
                  <c:pt idx="21">
                    <c:v>16.66666666666667</c:v>
                  </c:pt>
                  <c:pt idx="22">
                    <c:v>0.0</c:v>
                  </c:pt>
                  <c:pt idx="23">
                    <c:v>0.0</c:v>
                  </c:pt>
                  <c:pt idx="24">
                    <c:v>0.0</c:v>
                  </c:pt>
                  <c:pt idx="25">
                    <c:v>0.0</c:v>
                  </c:pt>
                  <c:pt idx="26">
                    <c:v>0.0</c:v>
                  </c:pt>
                  <c:pt idx="27">
                    <c:v>0.0</c:v>
                  </c:pt>
                </c:numCache>
              </c:numRef>
            </c:plus>
            <c:spPr>
              <a:ln w="12700">
                <a:solidFill>
                  <a:schemeClr val="bg2"/>
                </a:solidFill>
                <a:prstDash val="solid"/>
              </a:ln>
            </c:spPr>
          </c:errBars>
          <c:cat>
            <c:numRef>
              <c:f>Sheet1!$A$94:$A$124</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Sheet1!$F$94:$F$124</c:f>
              <c:numCache>
                <c:formatCode>General</c:formatCode>
                <c:ptCount val="31"/>
                <c:pt idx="0">
                  <c:v>1026.25</c:v>
                </c:pt>
                <c:pt idx="1">
                  <c:v>987.5</c:v>
                </c:pt>
                <c:pt idx="2">
                  <c:v>1142.5</c:v>
                </c:pt>
                <c:pt idx="3">
                  <c:v>971.770833333335</c:v>
                </c:pt>
                <c:pt idx="4">
                  <c:v>795.7291666666685</c:v>
                </c:pt>
                <c:pt idx="5">
                  <c:v>1413.1875</c:v>
                </c:pt>
                <c:pt idx="6">
                  <c:v>770.6666666666667</c:v>
                </c:pt>
                <c:pt idx="7">
                  <c:v>660.083333333335</c:v>
                </c:pt>
                <c:pt idx="8">
                  <c:v>717.75</c:v>
                </c:pt>
                <c:pt idx="9">
                  <c:v>627.3333333333336</c:v>
                </c:pt>
                <c:pt idx="10">
                  <c:v>519.3333333333336</c:v>
                </c:pt>
                <c:pt idx="11">
                  <c:v>413.0</c:v>
                </c:pt>
                <c:pt idx="12">
                  <c:v>203.3333333333336</c:v>
                </c:pt>
                <c:pt idx="13">
                  <c:v>183.3333333333336</c:v>
                </c:pt>
                <c:pt idx="14">
                  <c:v>52.08333333333334</c:v>
                </c:pt>
                <c:pt idx="15">
                  <c:v>44.44444444444402</c:v>
                </c:pt>
                <c:pt idx="16">
                  <c:v>66.66666666666667</c:v>
                </c:pt>
                <c:pt idx="17">
                  <c:v>66.66666666666667</c:v>
                </c:pt>
                <c:pt idx="18">
                  <c:v>66.66666666666667</c:v>
                </c:pt>
                <c:pt idx="19">
                  <c:v>80.33333333333292</c:v>
                </c:pt>
                <c:pt idx="20">
                  <c:v>80.33333333333292</c:v>
                </c:pt>
                <c:pt idx="21">
                  <c:v>16.66666666666667</c:v>
                </c:pt>
                <c:pt idx="22">
                  <c:v>33.33333333333334</c:v>
                </c:pt>
                <c:pt idx="23">
                  <c:v>33.33333333333334</c:v>
                </c:pt>
                <c:pt idx="24">
                  <c:v>33.33333333333334</c:v>
                </c:pt>
                <c:pt idx="25">
                  <c:v>33.33333333333334</c:v>
                </c:pt>
                <c:pt idx="26">
                  <c:v>16.0</c:v>
                </c:pt>
                <c:pt idx="27">
                  <c:v>0.0</c:v>
                </c:pt>
                <c:pt idx="28">
                  <c:v>0.0</c:v>
                </c:pt>
                <c:pt idx="29">
                  <c:v>0.0</c:v>
                </c:pt>
                <c:pt idx="30">
                  <c:v>0.0</c:v>
                </c:pt>
              </c:numCache>
            </c:numRef>
          </c:val>
          <c:smooth val="0"/>
        </c:ser>
        <c:dLbls>
          <c:showLegendKey val="0"/>
          <c:showVal val="0"/>
          <c:showCatName val="0"/>
          <c:showSerName val="0"/>
          <c:showPercent val="0"/>
          <c:showBubbleSize val="0"/>
        </c:dLbls>
        <c:marker val="1"/>
        <c:smooth val="0"/>
        <c:axId val="2137876584"/>
        <c:axId val="2137591336"/>
      </c:lineChart>
      <c:catAx>
        <c:axId val="2137876584"/>
        <c:scaling>
          <c:orientation val="minMax"/>
        </c:scaling>
        <c:delete val="0"/>
        <c:axPos val="b"/>
        <c:title>
          <c:tx>
            <c:rich>
              <a:bodyPr/>
              <a:lstStyle/>
              <a:p>
                <a:pPr>
                  <a:defRPr sz="1200" b="0" i="0" u="none" strike="noStrike" baseline="0">
                    <a:solidFill>
                      <a:schemeClr val="bg2"/>
                    </a:solidFill>
                    <a:latin typeface="Arial"/>
                    <a:ea typeface="Arial"/>
                    <a:cs typeface="Arial"/>
                  </a:defRPr>
                </a:pPr>
                <a:r>
                  <a:rPr lang="en-US" sz="1200" b="0">
                    <a:solidFill>
                      <a:schemeClr val="bg2"/>
                    </a:solidFill>
                  </a:rPr>
                  <a:t>Weeks</a:t>
                </a:r>
              </a:p>
            </c:rich>
          </c:tx>
          <c:layout>
            <c:manualLayout>
              <c:xMode val="edge"/>
              <c:yMode val="edge"/>
              <c:x val="0.491105955143078"/>
              <c:y val="0.899644587437323"/>
            </c:manualLayout>
          </c:layout>
          <c:overlay val="0"/>
          <c:spPr>
            <a:noFill/>
            <a:ln w="25400">
              <a:noFill/>
            </a:ln>
          </c:spPr>
        </c:title>
        <c:numFmt formatCode="General" sourceLinked="1"/>
        <c:majorTickMark val="out"/>
        <c:minorTickMark val="none"/>
        <c:tickLblPos val="nextTo"/>
        <c:spPr>
          <a:ln w="3175">
            <a:solidFill>
              <a:schemeClr val="bg2"/>
            </a:solidFill>
            <a:prstDash val="solid"/>
          </a:ln>
        </c:spPr>
        <c:txPr>
          <a:bodyPr rot="0" vert="horz"/>
          <a:lstStyle/>
          <a:p>
            <a:pPr>
              <a:defRPr sz="1200" b="0" i="0" u="none" strike="noStrike" baseline="0">
                <a:solidFill>
                  <a:schemeClr val="bg2"/>
                </a:solidFill>
                <a:latin typeface="Arial"/>
                <a:ea typeface="Arial"/>
                <a:cs typeface="Arial"/>
              </a:defRPr>
            </a:pPr>
            <a:endParaRPr lang="en-US"/>
          </a:p>
        </c:txPr>
        <c:crossAx val="2137591336"/>
        <c:crosses val="autoZero"/>
        <c:auto val="1"/>
        <c:lblAlgn val="ctr"/>
        <c:lblOffset val="100"/>
        <c:tickLblSkip val="4"/>
        <c:tickMarkSkip val="4"/>
        <c:noMultiLvlLbl val="0"/>
      </c:catAx>
      <c:valAx>
        <c:axId val="2137591336"/>
        <c:scaling>
          <c:orientation val="minMax"/>
          <c:max val="2000.0"/>
        </c:scaling>
        <c:delete val="0"/>
        <c:axPos val="l"/>
        <c:title>
          <c:tx>
            <c:rich>
              <a:bodyPr rot="-5400000" vert="horz"/>
              <a:lstStyle/>
              <a:p>
                <a:pPr>
                  <a:defRPr sz="1200">
                    <a:solidFill>
                      <a:schemeClr val="bg2"/>
                    </a:solidFill>
                  </a:defRPr>
                </a:pPr>
                <a:r>
                  <a:rPr lang="en-US" sz="1200">
                    <a:solidFill>
                      <a:schemeClr val="bg2"/>
                    </a:solidFill>
                  </a:rPr>
                  <a:t>IV morphine equivalent (mg)</a:t>
                </a:r>
              </a:p>
            </c:rich>
          </c:tx>
          <c:layout>
            <c:manualLayout>
              <c:xMode val="edge"/>
              <c:yMode val="edge"/>
              <c:x val="0.0121060581713"/>
              <c:y val="0.101153758765229"/>
            </c:manualLayout>
          </c:layout>
          <c:overlay val="0"/>
        </c:title>
        <c:numFmt formatCode="General" sourceLinked="1"/>
        <c:majorTickMark val="out"/>
        <c:minorTickMark val="none"/>
        <c:tickLblPos val="nextTo"/>
        <c:spPr>
          <a:ln w="3175">
            <a:solidFill>
              <a:schemeClr val="bg2"/>
            </a:solidFill>
            <a:prstDash val="solid"/>
          </a:ln>
        </c:spPr>
        <c:txPr>
          <a:bodyPr rot="0" vert="horz"/>
          <a:lstStyle/>
          <a:p>
            <a:pPr>
              <a:defRPr sz="1200" b="0" i="0" u="none" strike="noStrike" baseline="0">
                <a:solidFill>
                  <a:schemeClr val="bg2"/>
                </a:solidFill>
                <a:latin typeface="Arial"/>
                <a:ea typeface="Arial"/>
                <a:cs typeface="Arial"/>
              </a:defRPr>
            </a:pPr>
            <a:endParaRPr lang="en-US"/>
          </a:p>
        </c:txPr>
        <c:crossAx val="2137876584"/>
        <c:crosses val="autoZero"/>
        <c:crossBetween val="between"/>
        <c:majorUnit val="400.0"/>
      </c:valAx>
      <c:spPr>
        <a:solidFill>
          <a:schemeClr val="bg1"/>
        </a:solidFill>
        <a:ln w="12700">
          <a:noFill/>
          <a:prstDash val="solid"/>
        </a:ln>
      </c:spPr>
    </c:plotArea>
    <c:plotVisOnly val="1"/>
    <c:dispBlanksAs val="gap"/>
    <c:showDLblsOverMax val="0"/>
  </c:chart>
  <c:spPr>
    <a:noFill/>
    <a:ln w="9525">
      <a:noFill/>
    </a:ln>
  </c:spPr>
  <c:txPr>
    <a:bodyPr/>
    <a:lstStyle/>
    <a:p>
      <a:pPr>
        <a:defRPr sz="875"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0.8</cdr:x>
      <cdr:y>0.10104</cdr:y>
    </cdr:from>
    <cdr:to>
      <cdr:x>0.92727</cdr:x>
      <cdr:y>0.16517</cdr:y>
    </cdr:to>
    <cdr:sp macro="" textlink="">
      <cdr:nvSpPr>
        <cdr:cNvPr id="2" name="TextBox 3"/>
        <cdr:cNvSpPr txBox="1"/>
      </cdr:nvSpPr>
      <cdr:spPr>
        <a:xfrm xmlns:a="http://schemas.openxmlformats.org/drawingml/2006/main">
          <a:off x="6705600" y="533400"/>
          <a:ext cx="1066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FF0000"/>
              </a:solidFill>
              <a:latin typeface="Arial" panose="020B0604020202020204" pitchFamily="34" charset="0"/>
              <a:cs typeface="Arial" panose="020B0604020202020204" pitchFamily="34" charset="0"/>
            </a:rPr>
            <a:t>+174.7%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8C6C0-E264-6148-87A8-8AA7F85A87B1}" type="datetimeFigureOut">
              <a:rPr lang="en-US" smtClean="0"/>
              <a:t>7/25/18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0D48C-044E-D941-B905-D14FE73DE93D}" type="slidenum">
              <a:rPr lang="en-US" smtClean="0"/>
              <a:t>‹#›</a:t>
            </a:fld>
            <a:endParaRPr lang="en-US"/>
          </a:p>
        </p:txBody>
      </p:sp>
    </p:spTree>
    <p:extLst>
      <p:ext uri="{BB962C8B-B14F-4D97-AF65-F5344CB8AC3E}">
        <p14:creationId xmlns:p14="http://schemas.microsoft.com/office/powerpoint/2010/main" val="2247480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 Id="rId3" Type="http://schemas.openxmlformats.org/officeDocument/2006/relationships/hyperlink" Target="https://www.google.com/url?sa=t&amp;rct=j&amp;q=&amp;esrc=s&amp;source=web&amp;cd=1&amp;cad=rja&amp;uact=8&amp;ved=0ahUKEwjm5rnC4JLPAhVGQCYKHTGeAswQFggeMAA&amp;url=http://www.deadiversion.usdoj.gov/faq/rx_monitor.htm&amp;usg=AFQjCNE7dOCi9aQQjArYVPXpBU1PY9iuKg&amp;sig2=GGsmTssWNy2wL2y3YHUKm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we are in this mess, what drove us to this time in history</a:t>
            </a:r>
          </a:p>
          <a:p>
            <a:endParaRPr lang="en-US" baseline="0" dirty="0" smtClean="0"/>
          </a:p>
          <a:p>
            <a:r>
              <a:rPr lang="en-US" baseline="0" dirty="0" smtClean="0"/>
              <a:t>What the assumptions are </a:t>
            </a:r>
          </a:p>
          <a:p>
            <a:endParaRPr lang="en-US" baseline="0" dirty="0" smtClean="0"/>
          </a:p>
          <a:p>
            <a:r>
              <a:rPr lang="en-US" baseline="0" dirty="0" smtClean="0"/>
              <a:t>What states did</a:t>
            </a:r>
          </a:p>
          <a:p>
            <a:r>
              <a:rPr lang="en-US" baseline="0" dirty="0" smtClean="0"/>
              <a:t>Then our state</a:t>
            </a:r>
          </a:p>
          <a:p>
            <a:r>
              <a:rPr lang="en-US" baseline="0" dirty="0" smtClean="0"/>
              <a:t>Then CDC </a:t>
            </a:r>
          </a:p>
          <a:p>
            <a:r>
              <a:rPr lang="en-US" baseline="0" dirty="0" smtClean="0"/>
              <a:t>Then FDA recently </a:t>
            </a:r>
          </a:p>
          <a:p>
            <a:endParaRPr lang="en-US" baseline="0" dirty="0" smtClean="0"/>
          </a:p>
          <a:p>
            <a:r>
              <a:rPr lang="en-US" baseline="0" dirty="0" smtClean="0"/>
              <a:t>Where we stand now, way to stay safe</a:t>
            </a:r>
          </a:p>
          <a:p>
            <a:r>
              <a:rPr lang="en-US" baseline="0" dirty="0" smtClean="0"/>
              <a:t>	</a:t>
            </a:r>
            <a:r>
              <a:rPr lang="en-US" baseline="0" dirty="0" err="1" smtClean="0"/>
              <a:t>CSRS</a:t>
            </a:r>
            <a:r>
              <a:rPr lang="en-US" baseline="0" dirty="0" smtClean="0"/>
              <a:t>, </a:t>
            </a:r>
            <a:r>
              <a:rPr lang="en-US" baseline="0" dirty="0" err="1" smtClean="0"/>
              <a:t>OTF</a:t>
            </a:r>
            <a:r>
              <a:rPr lang="en-US" baseline="0" dirty="0" smtClean="0"/>
              <a:t> design, </a:t>
            </a:r>
            <a:r>
              <a:rPr lang="en-US" baseline="0" dirty="0" err="1" smtClean="0"/>
              <a:t>documentatio</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00D38493-1D5F-E44E-BA64-7629AB804151}" type="slidenum">
              <a:rPr lang="en-US" smtClean="0"/>
              <a:t>1</a:t>
            </a:fld>
            <a:endParaRPr lang="en-US" dirty="0"/>
          </a:p>
        </p:txBody>
      </p:sp>
    </p:spTree>
    <p:extLst>
      <p:ext uri="{BB962C8B-B14F-4D97-AF65-F5344CB8AC3E}">
        <p14:creationId xmlns:p14="http://schemas.microsoft.com/office/powerpoint/2010/main" val="26238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0D48C-044E-D941-B905-D14FE73DE93D}" type="slidenum">
              <a:rPr lang="en-US" smtClean="0"/>
              <a:t>2</a:t>
            </a:fld>
            <a:endParaRPr lang="en-US"/>
          </a:p>
        </p:txBody>
      </p:sp>
    </p:spTree>
    <p:extLst>
      <p:ext uri="{BB962C8B-B14F-4D97-AF65-F5344CB8AC3E}">
        <p14:creationId xmlns:p14="http://schemas.microsoft.com/office/powerpoint/2010/main" val="5975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CE758E-7D58-4408-95F6-A1CCCB3FD288}" type="slidenum">
              <a:rPr lang="en-US"/>
              <a:pPr fontAlgn="base">
                <a:spcBef>
                  <a:spcPct val="0"/>
                </a:spcBef>
                <a:spcAft>
                  <a:spcPct val="0"/>
                </a:spcAft>
                <a:defRPr/>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 Month non medical use in age 12 and older</a:t>
            </a:r>
            <a:r>
              <a:rPr lang="en-US" baseline="0" dirty="0" smtClean="0"/>
              <a:t>  </a:t>
            </a:r>
            <a:r>
              <a:rPr lang="en-US" baseline="0" dirty="0" err="1" smtClean="0"/>
              <a:t>SAMSU</a:t>
            </a:r>
            <a:r>
              <a:rPr lang="en-US" baseline="0" dirty="0" smtClean="0"/>
              <a:t>  (double checked)</a:t>
            </a:r>
            <a:endParaRPr lang="en-US" dirty="0"/>
          </a:p>
        </p:txBody>
      </p:sp>
      <p:sp>
        <p:nvSpPr>
          <p:cNvPr id="4" name="Slide Number Placeholder 3"/>
          <p:cNvSpPr>
            <a:spLocks noGrp="1"/>
          </p:cNvSpPr>
          <p:nvPr>
            <p:ph type="sldNum" sz="quarter" idx="10"/>
          </p:nvPr>
        </p:nvSpPr>
        <p:spPr/>
        <p:txBody>
          <a:bodyPr/>
          <a:lstStyle/>
          <a:p>
            <a:fld id="{4510D48C-044E-D941-B905-D14FE73DE93D}" type="slidenum">
              <a:rPr lang="en-US" smtClean="0"/>
              <a:t>25</a:t>
            </a:fld>
            <a:endParaRPr lang="en-US"/>
          </a:p>
        </p:txBody>
      </p:sp>
    </p:spTree>
    <p:extLst>
      <p:ext uri="{BB962C8B-B14F-4D97-AF65-F5344CB8AC3E}">
        <p14:creationId xmlns:p14="http://schemas.microsoft.com/office/powerpoint/2010/main" val="26529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18D2B583-AC30-6A48-A94C-D600659558DC}" type="slidenum">
              <a:rPr lang="en-US" altLang="en-US">
                <a:ea typeface="MS PGothic" charset="-128"/>
              </a:rPr>
              <a:pPr>
                <a:spcBef>
                  <a:spcPct val="0"/>
                </a:spcBef>
              </a:pPr>
              <a:t>38</a:t>
            </a:fld>
            <a:endParaRPr lang="en-US" altLang="en-US">
              <a:ea typeface="MS PGothic" charset="-128"/>
            </a:endParaRPr>
          </a:p>
        </p:txBody>
      </p:sp>
      <p:sp>
        <p:nvSpPr>
          <p:cNvPr id="64514" name="Rectangle 2"/>
          <p:cNvSpPr>
            <a:spLocks noGrp="1" noRot="1" noChangeAspect="1" noChangeArrowheads="1" noTextEdit="1"/>
          </p:cNvSpPr>
          <p:nvPr>
            <p:ph type="sldImg"/>
          </p:nvPr>
        </p:nvSpPr>
        <p:spPr>
          <a:xfrm>
            <a:off x="-9553575" y="-6470650"/>
            <a:ext cx="19107150" cy="14331950"/>
          </a:xfrm>
          <a:solidFill>
            <a:srgbClr val="FFFFFF"/>
          </a:solidFill>
          <a:ln/>
        </p:spPr>
      </p:sp>
      <p:sp>
        <p:nvSpPr>
          <p:cNvPr id="64515" name="Rectangle 3"/>
          <p:cNvSpPr>
            <a:spLocks noGrp="1" noChangeArrowheads="1"/>
          </p:cNvSpPr>
          <p:nvPr>
            <p:ph type="body" idx="1"/>
          </p:nvPr>
        </p:nvSpPr>
        <p:spPr>
          <a:xfrm>
            <a:off x="685800" y="4343400"/>
            <a:ext cx="5483225" cy="4113213"/>
          </a:xfrm>
          <a:solidFill>
            <a:srgbClr val="FFFFFF"/>
          </a:solidFill>
          <a:ln>
            <a:solidFill>
              <a:srgbClr val="000000"/>
            </a:solidFill>
          </a:ln>
        </p:spPr>
        <p:txBody>
          <a:bodyPr/>
          <a:lstStyle/>
          <a:p>
            <a:endParaRPr lang="en-US" altLang="en-US">
              <a:latin typeface="Times" charset="0"/>
              <a:ea typeface="ＭＳ Ｐゴシック" charset="-128"/>
            </a:endParaRPr>
          </a:p>
        </p:txBody>
      </p:sp>
    </p:spTree>
    <p:extLst>
      <p:ext uri="{BB962C8B-B14F-4D97-AF65-F5344CB8AC3E}">
        <p14:creationId xmlns:p14="http://schemas.microsoft.com/office/powerpoint/2010/main" val="205399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8421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ChangeArrowheads="1" noTextEdit="1"/>
          </p:cNvSpPr>
          <p:nvPr>
            <p:ph type="sldImg"/>
          </p:nvPr>
        </p:nvSpPr>
        <p:spPr>
          <a:ln/>
        </p:spPr>
      </p:sp>
      <p:sp>
        <p:nvSpPr>
          <p:cNvPr id="141314"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4131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fld id="{9838D158-7AB3-CF42-8D29-4A8D0EB732DF}" type="slidenum">
              <a:rPr lang="en-US" sz="1200"/>
              <a:pPr/>
              <a:t>44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above time line</a:t>
            </a:r>
          </a:p>
          <a:p>
            <a:r>
              <a:rPr lang="en-US" dirty="0" smtClean="0"/>
              <a:t>Then to the 2012</a:t>
            </a:r>
            <a:r>
              <a:rPr lang="en-US" baseline="0" dirty="0" smtClean="0"/>
              <a:t> statement with the elements noted.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10D48C-044E-D941-B905-D14FE73DE93D}" type="slidenum">
              <a:rPr lang="en-US" smtClean="0"/>
              <a:t>57</a:t>
            </a:fld>
            <a:endParaRPr lang="en-US"/>
          </a:p>
        </p:txBody>
      </p:sp>
    </p:spTree>
    <p:extLst>
      <p:ext uri="{BB962C8B-B14F-4D97-AF65-F5344CB8AC3E}">
        <p14:creationId xmlns:p14="http://schemas.microsoft.com/office/powerpoint/2010/main" val="34259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Prescription Drug Monitoring Programs</a:t>
            </a:r>
            <a:r>
              <a:rPr lang="en-US" sz="1200" b="0" i="0" u="none" strike="noStrike" kern="1200" dirty="0" smtClean="0">
                <a:solidFill>
                  <a:schemeClr val="tx1"/>
                </a:solidFill>
                <a:effectLst/>
                <a:latin typeface="+mn-lt"/>
                <a:ea typeface="+mn-ea"/>
                <a:cs typeface="+mn-cs"/>
              </a:rPr>
              <a:t> all but Missouri</a:t>
            </a:r>
            <a:r>
              <a:rPr lang="en-US" sz="1200" b="0" i="0" u="none" strike="noStrike"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Mandated checking of </a:t>
            </a:r>
            <a:r>
              <a:rPr lang="en-US" sz="1200" b="0" i="0" u="none" strike="noStrike" kern="1200" baseline="0" dirty="0" err="1" smtClean="0">
                <a:solidFill>
                  <a:schemeClr val="tx1"/>
                </a:solidFill>
                <a:effectLst/>
                <a:latin typeface="+mn-lt"/>
                <a:ea typeface="+mn-ea"/>
                <a:cs typeface="+mn-cs"/>
              </a:rPr>
              <a:t>PDMP</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10D48C-044E-D941-B905-D14FE73DE93D}" type="slidenum">
              <a:rPr lang="en-US" smtClean="0"/>
              <a:t>59</a:t>
            </a:fld>
            <a:endParaRPr lang="en-US"/>
          </a:p>
        </p:txBody>
      </p:sp>
    </p:spTree>
    <p:extLst>
      <p:ext uri="{BB962C8B-B14F-4D97-AF65-F5344CB8AC3E}">
        <p14:creationId xmlns:p14="http://schemas.microsoft.com/office/powerpoint/2010/main" val="204630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790617-59E2-6A42-AE37-4F656F75C4D5}"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275268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0617-59E2-6A42-AE37-4F656F75C4D5}"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415788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0617-59E2-6A42-AE37-4F656F75C4D5}"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424700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6750" y="20526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20526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504ECE2-D137-C74C-9FFA-312D2175ED00}" type="slidenum">
              <a:rPr lang="en-US" altLang="en-US"/>
              <a:pPr>
                <a:defRPr/>
              </a:pPr>
              <a:t>‹#›</a:t>
            </a:fld>
            <a:endParaRPr lang="en-US" altLang="en-US"/>
          </a:p>
        </p:txBody>
      </p:sp>
    </p:spTree>
    <p:extLst>
      <p:ext uri="{BB962C8B-B14F-4D97-AF65-F5344CB8AC3E}">
        <p14:creationId xmlns:p14="http://schemas.microsoft.com/office/powerpoint/2010/main" val="524872353"/>
      </p:ext>
    </p:extLst>
  </p:cSld>
  <p:clrMapOvr>
    <a:masterClrMapping/>
  </p:clrMapOvr>
  <p:transition xmlns:p14="http://schemas.microsoft.com/office/powerpoint/2010/mai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B1C3AF-C3A3-49A8-ADF5-109541369779}" type="datetimeFigureOut">
              <a:rPr lang="en-US"/>
              <a:pPr>
                <a:defRPr/>
              </a:pPr>
              <a:t>7/25/18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ADBA3-3D08-454C-BDD6-40DFC69BAC59}" type="slidenum">
              <a:rPr lang="en-US"/>
              <a:pPr>
                <a:defRPr/>
              </a:pPr>
              <a:t>‹#›</a:t>
            </a:fld>
            <a:endParaRPr lang="en-US"/>
          </a:p>
        </p:txBody>
      </p:sp>
    </p:spTree>
    <p:extLst>
      <p:ext uri="{BB962C8B-B14F-4D97-AF65-F5344CB8AC3E}">
        <p14:creationId xmlns:p14="http://schemas.microsoft.com/office/powerpoint/2010/main" val="12967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0617-59E2-6A42-AE37-4F656F75C4D5}"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420892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90617-59E2-6A42-AE37-4F656F75C4D5}"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126582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90617-59E2-6A42-AE37-4F656F75C4D5}"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53807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90617-59E2-6A42-AE37-4F656F75C4D5}" type="datetimeFigureOut">
              <a:rPr lang="en-US" smtClean="0"/>
              <a:t>7/25/18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162261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90617-59E2-6A42-AE37-4F656F75C4D5}" type="datetimeFigureOut">
              <a:rPr lang="en-US" smtClean="0"/>
              <a:t>7/25/18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92185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90617-59E2-6A42-AE37-4F656F75C4D5}" type="datetimeFigureOut">
              <a:rPr lang="en-US" smtClean="0"/>
              <a:t>7/25/18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69199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90617-59E2-6A42-AE37-4F656F75C4D5}"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199815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90617-59E2-6A42-AE37-4F656F75C4D5}"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A9D1A-F1CB-C346-B657-FD05D372084D}" type="slidenum">
              <a:rPr lang="en-US" smtClean="0"/>
              <a:t>‹#›</a:t>
            </a:fld>
            <a:endParaRPr lang="en-US"/>
          </a:p>
        </p:txBody>
      </p:sp>
    </p:spTree>
    <p:extLst>
      <p:ext uri="{BB962C8B-B14F-4D97-AF65-F5344CB8AC3E}">
        <p14:creationId xmlns:p14="http://schemas.microsoft.com/office/powerpoint/2010/main" val="796279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rgbClr val="0000FF">
                <a:alpha val="73000"/>
              </a:srgbClr>
            </a:gs>
            <a:gs pos="100000">
              <a:schemeClr val="bg2">
                <a:shade val="30000"/>
                <a:satMod val="2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90617-59E2-6A42-AE37-4F656F75C4D5}" type="datetimeFigureOut">
              <a:rPr lang="en-US" smtClean="0"/>
              <a:t>7/25/18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9D1A-F1CB-C346-B657-FD05D372084D}" type="slidenum">
              <a:rPr lang="en-US" smtClean="0"/>
              <a:t>‹#›</a:t>
            </a:fld>
            <a:endParaRPr lang="en-US"/>
          </a:p>
        </p:txBody>
      </p:sp>
    </p:spTree>
    <p:extLst>
      <p:ext uri="{BB962C8B-B14F-4D97-AF65-F5344CB8AC3E}">
        <p14:creationId xmlns:p14="http://schemas.microsoft.com/office/powerpoint/2010/main" val="19577708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outerShdw blurRad="50800" dist="38100" dir="2700000" algn="tl" rotWithShape="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50800" dist="38100" dir="2700000" algn="tl" rotWithShape="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50800" dist="38100" dir="2700000" algn="tl" rotWithShape="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dreads.com/author/show/2446506.Thomas_Sydenham" TargetMode="Externa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amhsa.gov/dat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witter.com/share?url=http://www.physiciansweekly.com/sickle-cell-opioids-backlash/&amp;text=Opioid+Backlash+Threatens+Sickle+Cell+Care+" TargetMode="External"/><Relationship Id="rId4" Type="http://schemas.openxmlformats.org/officeDocument/2006/relationships/hyperlink" Target="http://www.linkedin.com/shareArticle?mini=true&amp;url=http://www.physiciansweekly.com/sickle-cell-opioids-backlash/" TargetMode="External"/><Relationship Id="rId5" Type="http://schemas.openxmlformats.org/officeDocument/2006/relationships/image" Target="../media/image10.png"/><Relationship Id="rId6" Type="http://schemas.openxmlformats.org/officeDocument/2006/relationships/hyperlink" Target="http://www.physiciansweekly.com/" TargetMode="External"/><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hyperlink" Target="http://www.facebook.com/sharer.php?u=http://www.physiciansweekly.com/sickle-cell-opioids-backlas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https://www.facebook.com/MorganDean8NewsAnchor/" TargetMode="Externa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hyperlink" Target="http://sicklecell-virginia.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iasp-pain.org/PublicationsNews/Content.aspx?ItemNumber=167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direct.com/topics/page/Splee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prcc.nih.gov/National_Pain_Strategy/NPS_Main.ht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963" y="274638"/>
            <a:ext cx="8402837" cy="1143000"/>
          </a:xfrm>
        </p:spPr>
        <p:txBody>
          <a:bodyPr>
            <a:noAutofit/>
          </a:bodyPr>
          <a:lstStyle/>
          <a:p>
            <a:pPr algn="l"/>
            <a:r>
              <a:rPr lang="en-US" sz="4800" dirty="0" smtClean="0"/>
              <a:t>Opioid Prescribing in </a:t>
            </a:r>
            <a:r>
              <a:rPr lang="en-US" sz="4800" dirty="0" smtClean="0"/>
              <a:t>Sickle Cell Disease: </a:t>
            </a:r>
            <a:r>
              <a:rPr lang="en-US" sz="4800" dirty="0" smtClean="0"/>
              <a:t>Disparities and Realities</a:t>
            </a:r>
            <a:endParaRPr lang="en-US" sz="4800" dirty="0"/>
          </a:p>
        </p:txBody>
      </p:sp>
      <p:sp>
        <p:nvSpPr>
          <p:cNvPr id="5" name="Content Placeholder 4"/>
          <p:cNvSpPr>
            <a:spLocks noGrp="1"/>
          </p:cNvSpPr>
          <p:nvPr>
            <p:ph idx="1"/>
          </p:nvPr>
        </p:nvSpPr>
        <p:spPr>
          <a:xfrm>
            <a:off x="457199" y="1655620"/>
            <a:ext cx="8368145" cy="4689764"/>
          </a:xfrm>
        </p:spPr>
        <p:txBody>
          <a:bodyPr>
            <a:normAutofit fontScale="85000" lnSpcReduction="20000"/>
          </a:bodyPr>
          <a:lstStyle/>
          <a:p>
            <a:pPr marL="0" indent="0">
              <a:buNone/>
            </a:pPr>
            <a:endParaRPr lang="en-US" sz="2925" b="1" dirty="0"/>
          </a:p>
          <a:p>
            <a:pPr marL="0" indent="0">
              <a:buNone/>
            </a:pPr>
            <a:endParaRPr lang="en-US" sz="2925" b="1" dirty="0" smtClean="0"/>
          </a:p>
          <a:p>
            <a:pPr marL="0" indent="0">
              <a:buNone/>
            </a:pPr>
            <a:endParaRPr lang="en-US" sz="2925" b="1" dirty="0"/>
          </a:p>
          <a:p>
            <a:pPr marL="0" indent="0">
              <a:buNone/>
            </a:pPr>
            <a:endParaRPr lang="en-US" sz="2925" b="1" dirty="0" smtClean="0"/>
          </a:p>
          <a:p>
            <a:pPr marL="0" indent="0">
              <a:buNone/>
            </a:pPr>
            <a:endParaRPr lang="en-US" sz="2925" b="1" dirty="0"/>
          </a:p>
          <a:p>
            <a:pPr marL="0" indent="0">
              <a:buNone/>
            </a:pPr>
            <a:endParaRPr lang="en-US" sz="2925" b="1" dirty="0" smtClean="0"/>
          </a:p>
          <a:p>
            <a:pPr marL="0" indent="0">
              <a:buNone/>
            </a:pPr>
            <a:r>
              <a:rPr lang="en-US" sz="2925" b="1" dirty="0" smtClean="0"/>
              <a:t>Wally R. Smith MD</a:t>
            </a:r>
          </a:p>
          <a:p>
            <a:pPr marL="0" indent="0">
              <a:buNone/>
            </a:pPr>
            <a:r>
              <a:rPr lang="en-US" sz="2600" b="1" dirty="0" smtClean="0"/>
              <a:t>Florence</a:t>
            </a:r>
            <a:r>
              <a:rPr lang="en-US" sz="2600" b="1" baseline="0" dirty="0" smtClean="0"/>
              <a:t> Neal Cooper Smith Professor of Sickle Cell Disease</a:t>
            </a:r>
          </a:p>
          <a:p>
            <a:pPr marL="0" indent="0">
              <a:buNone/>
            </a:pPr>
            <a:r>
              <a:rPr lang="en-US" sz="2600" b="1" baseline="0" dirty="0" smtClean="0"/>
              <a:t>Virginia Commonwealth University </a:t>
            </a:r>
          </a:p>
          <a:p>
            <a:pPr marL="0" indent="0">
              <a:buNone/>
            </a:pPr>
            <a:endParaRPr lang="en-US" sz="2600" b="1" baseline="0" dirty="0" smtClean="0"/>
          </a:p>
          <a:p>
            <a:pPr marL="0" indent="0" algn="r">
              <a:buNone/>
            </a:pPr>
            <a:endParaRPr lang="en-US" sz="1800" b="1" baseline="0" dirty="0" smtClean="0"/>
          </a:p>
          <a:p>
            <a:pPr marL="0" indent="0" algn="r">
              <a:buNone/>
            </a:pPr>
            <a:r>
              <a:rPr lang="en-US" sz="1800" b="1" baseline="0" dirty="0" smtClean="0"/>
              <a:t>Some slides courtesy </a:t>
            </a:r>
            <a:r>
              <a:rPr lang="en-US" sz="1800" b="1" dirty="0" smtClean="0"/>
              <a:t>Steve </a:t>
            </a:r>
            <a:r>
              <a:rPr lang="en-US" sz="1800" b="1" dirty="0"/>
              <a:t>Prakken, MD</a:t>
            </a:r>
          </a:p>
          <a:p>
            <a:pPr marL="0" indent="0" algn="r">
              <a:buNone/>
            </a:pPr>
            <a:r>
              <a:rPr lang="en-US" sz="1400" dirty="0"/>
              <a:t>     Chief Medical Pain Service</a:t>
            </a:r>
          </a:p>
          <a:p>
            <a:pPr marL="0" indent="0" algn="r">
              <a:buNone/>
            </a:pPr>
            <a:r>
              <a:rPr lang="en-US" sz="1400" dirty="0"/>
              <a:t>     Duke Pain </a:t>
            </a:r>
            <a:r>
              <a:rPr lang="en-US" sz="1400" dirty="0" smtClean="0"/>
              <a:t>Medicine</a:t>
            </a:r>
            <a:endParaRPr lang="en-US" sz="2250" dirty="0"/>
          </a:p>
        </p:txBody>
      </p:sp>
      <p:pic>
        <p:nvPicPr>
          <p:cNvPr id="6" name="Picture 5" descr="Gold lettering - two color.jpg"/>
          <p:cNvPicPr>
            <a:picLocks noChangeAspect="1"/>
          </p:cNvPicPr>
          <p:nvPr/>
        </p:nvPicPr>
        <p:blipFill rotWithShape="1">
          <a:blip r:embed="rId3">
            <a:extLst>
              <a:ext uri="{28A0092B-C50C-407E-A947-70E740481C1C}">
                <a14:useLocalDpi xmlns:a14="http://schemas.microsoft.com/office/drawing/2010/main" val="0"/>
              </a:ext>
            </a:extLst>
          </a:blip>
          <a:srcRect l="-2439" t="-6541" r="-4529" b="-14415"/>
          <a:stretch/>
        </p:blipFill>
        <p:spPr>
          <a:xfrm>
            <a:off x="3373884" y="5803357"/>
            <a:ext cx="2788920" cy="106850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86" t="-8252" r="886" b="17378"/>
          <a:stretch/>
        </p:blipFill>
        <p:spPr>
          <a:xfrm>
            <a:off x="4783280" y="1660580"/>
            <a:ext cx="3129437" cy="21355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128" y="1860224"/>
            <a:ext cx="3121152" cy="1950720"/>
          </a:xfrm>
          <a:prstGeom prst="rect">
            <a:avLst/>
          </a:prstGeom>
        </p:spPr>
      </p:pic>
    </p:spTree>
    <p:extLst>
      <p:ext uri="{BB962C8B-B14F-4D97-AF65-F5344CB8AC3E}">
        <p14:creationId xmlns:p14="http://schemas.microsoft.com/office/powerpoint/2010/main" val="4805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691" y="3336493"/>
            <a:ext cx="4752109" cy="1143000"/>
          </a:xfrm>
        </p:spPr>
        <p:txBody>
          <a:bodyPr>
            <a:normAutofit fontScale="90000"/>
          </a:bodyPr>
          <a:lstStyle/>
          <a:p>
            <a:r>
              <a:rPr lang="en-US" dirty="0"/>
              <a:t>“Of all the remedies it has pleased almighty God to give man to relieve his suffering, none is so universal and so efficacious as opium.” </a:t>
            </a:r>
            <a:br>
              <a:rPr lang="en-US" dirty="0"/>
            </a:br>
            <a:r>
              <a:rPr lang="en-US" dirty="0"/>
              <a:t>― </a:t>
            </a:r>
            <a:r>
              <a:rPr lang="en-US" b="1" dirty="0">
                <a:hlinkClick r:id="rId2"/>
              </a:rPr>
              <a:t>Thomas </a:t>
            </a:r>
            <a:r>
              <a:rPr lang="en-US" b="1" dirty="0" smtClean="0">
                <a:hlinkClick r:id="rId2"/>
              </a:rPr>
              <a:t>Sydenham</a:t>
            </a:r>
            <a:r>
              <a:rPr lang="en-US" b="1" dirty="0" smtClean="0"/>
              <a:t/>
            </a:r>
            <a:br>
              <a:rPr lang="en-US" b="1" dirty="0" smtClean="0"/>
            </a:br>
            <a:r>
              <a:rPr lang="en-US" dirty="0"/>
              <a:t> </a:t>
            </a:r>
            <a:r>
              <a:rPr lang="en-US" sz="2000" dirty="0" smtClean="0"/>
              <a:t>Father of English Medicine, author </a:t>
            </a:r>
            <a:r>
              <a:rPr lang="en-US" sz="2000" dirty="0"/>
              <a:t>of </a:t>
            </a:r>
            <a:r>
              <a:rPr lang="en-US" sz="2000" i="1" dirty="0" err="1"/>
              <a:t>Observationes</a:t>
            </a:r>
            <a:r>
              <a:rPr lang="en-US" sz="2000" i="1" dirty="0"/>
              <a:t> </a:t>
            </a:r>
            <a:r>
              <a:rPr lang="en-US" sz="2000" i="1" dirty="0" err="1"/>
              <a:t>Medicae</a:t>
            </a:r>
            <a:r>
              <a:rPr lang="en-US" sz="2000" dirty="0"/>
              <a:t> which became a standard textbook of medicine for two centuries </a:t>
            </a:r>
            <a:r>
              <a:rPr lang="en-US" dirty="0"/>
              <a:t/>
            </a:r>
            <a:br>
              <a:rPr lang="en-US" dirty="0"/>
            </a:br>
            <a:endParaRPr lang="en-US" dirty="0"/>
          </a:p>
        </p:txBody>
      </p:sp>
      <p:pic>
        <p:nvPicPr>
          <p:cNvPr id="7" name="Picture 6"/>
          <p:cNvPicPr>
            <a:picLocks noChangeAspect="1"/>
          </p:cNvPicPr>
          <p:nvPr/>
        </p:nvPicPr>
        <p:blipFill>
          <a:blip r:embed="rId3"/>
          <a:stretch>
            <a:fillRect/>
          </a:stretch>
        </p:blipFill>
        <p:spPr>
          <a:xfrm>
            <a:off x="5070849" y="848140"/>
            <a:ext cx="3435841" cy="4030312"/>
          </a:xfrm>
          <a:prstGeom prst="rect">
            <a:avLst/>
          </a:prstGeom>
        </p:spPr>
      </p:pic>
    </p:spTree>
    <p:extLst>
      <p:ext uri="{BB962C8B-B14F-4D97-AF65-F5344CB8AC3E}">
        <p14:creationId xmlns:p14="http://schemas.microsoft.com/office/powerpoint/2010/main" val="1646118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Long-term </a:t>
            </a:r>
            <a:r>
              <a:rPr lang="en-US" dirty="0"/>
              <a:t>O</a:t>
            </a:r>
            <a:r>
              <a:rPr lang="en-US" dirty="0" smtClean="0"/>
              <a:t>pioid </a:t>
            </a:r>
            <a:r>
              <a:rPr lang="en-US" dirty="0"/>
              <a:t>T</a:t>
            </a:r>
            <a:r>
              <a:rPr lang="en-US" dirty="0" smtClean="0"/>
              <a:t>herapy </a:t>
            </a:r>
            <a:r>
              <a:rPr lang="en-US" dirty="0"/>
              <a:t>(</a:t>
            </a:r>
            <a:r>
              <a:rPr lang="en-US" dirty="0" err="1"/>
              <a:t>LtOT</a:t>
            </a:r>
            <a:r>
              <a:rPr lang="en-US" dirty="0"/>
              <a:t>) </a:t>
            </a:r>
          </a:p>
        </p:txBody>
      </p:sp>
      <p:sp>
        <p:nvSpPr>
          <p:cNvPr id="3" name="Text Placeholder 2"/>
          <p:cNvSpPr>
            <a:spLocks noGrp="1"/>
          </p:cNvSpPr>
          <p:nvPr>
            <p:ph type="body" idx="1"/>
          </p:nvPr>
        </p:nvSpPr>
        <p:spPr>
          <a:xfrm>
            <a:off x="619835" y="1668945"/>
            <a:ext cx="8066965" cy="4114800"/>
          </a:xfrm>
        </p:spPr>
        <p:txBody>
          <a:bodyPr>
            <a:normAutofit fontScale="92500" lnSpcReduction="10000"/>
          </a:bodyPr>
          <a:lstStyle/>
          <a:p>
            <a:pPr lvl="0"/>
            <a:r>
              <a:rPr lang="en-US" sz="3600" dirty="0">
                <a:solidFill>
                  <a:srgbClr val="FFFFCC"/>
                </a:solidFill>
                <a:latin typeface="Arial"/>
              </a:rPr>
              <a:t>O</a:t>
            </a:r>
            <a:r>
              <a:rPr lang="en-US" sz="3600" dirty="0" smtClean="0">
                <a:solidFill>
                  <a:srgbClr val="FFFFCC"/>
                </a:solidFill>
                <a:latin typeface="Arial"/>
              </a:rPr>
              <a:t>pioid use for most days for &gt;3 months</a:t>
            </a:r>
          </a:p>
          <a:p>
            <a:pPr lvl="1"/>
            <a:r>
              <a:rPr lang="en-US" sz="1500" dirty="0" smtClean="0">
                <a:solidFill>
                  <a:srgbClr val="FFFFCC"/>
                </a:solidFill>
                <a:latin typeface="Arial"/>
                <a:cs typeface="Arial"/>
              </a:rPr>
              <a:t> </a:t>
            </a:r>
            <a:r>
              <a:rPr lang="en-US" sz="1500" dirty="0">
                <a:latin typeface="Arial"/>
                <a:cs typeface="Arial"/>
              </a:rPr>
              <a:t>Chou R, Turner JA, Devine EB, Hansen RN, Sullivan SD, </a:t>
            </a:r>
            <a:r>
              <a:rPr lang="en-US" sz="1500" dirty="0" err="1">
                <a:latin typeface="Arial"/>
                <a:cs typeface="Arial"/>
              </a:rPr>
              <a:t>Blazina</a:t>
            </a:r>
            <a:r>
              <a:rPr lang="en-US" sz="1500" dirty="0">
                <a:latin typeface="Arial"/>
                <a:cs typeface="Arial"/>
              </a:rPr>
              <a:t> I, Dana T, </a:t>
            </a:r>
            <a:r>
              <a:rPr lang="en-US" sz="1500" dirty="0" err="1">
                <a:latin typeface="Arial"/>
                <a:cs typeface="Arial"/>
              </a:rPr>
              <a:t>Bougatsos</a:t>
            </a:r>
            <a:r>
              <a:rPr lang="en-US" sz="1500" dirty="0">
                <a:latin typeface="Arial"/>
                <a:cs typeface="Arial"/>
              </a:rPr>
              <a:t> C, </a:t>
            </a:r>
            <a:r>
              <a:rPr lang="en-US" sz="1500" dirty="0" err="1">
                <a:latin typeface="Arial"/>
                <a:cs typeface="Arial"/>
              </a:rPr>
              <a:t>Deyo</a:t>
            </a:r>
            <a:r>
              <a:rPr lang="en-US" sz="1500" dirty="0">
                <a:latin typeface="Arial"/>
                <a:cs typeface="Arial"/>
              </a:rPr>
              <a:t> RA. The effectiveness and risks of long-term opioid therapy for chronic pain: a systematic review for a National Institutes of Health Pathways to Prevention Workshop. Ann Intern Med. 2015 Feb 17;162(4):276-86. doi:10.7326/M14-2559. Review. PubMed PMID: 25581257</a:t>
            </a:r>
            <a:r>
              <a:rPr lang="en-US" sz="1500" dirty="0" smtClean="0">
                <a:latin typeface="Arial"/>
                <a:cs typeface="Arial"/>
              </a:rPr>
              <a:t>.</a:t>
            </a:r>
            <a:endParaRPr lang="en-US" sz="1900" dirty="0" smtClean="0">
              <a:solidFill>
                <a:srgbClr val="FFFFCC"/>
              </a:solidFill>
              <a:latin typeface="Arial"/>
              <a:cs typeface="Arial"/>
            </a:endParaRPr>
          </a:p>
          <a:p>
            <a:pPr lvl="0"/>
            <a:r>
              <a:rPr lang="en-US" sz="3600" dirty="0" smtClean="0">
                <a:solidFill>
                  <a:srgbClr val="FFFFCC"/>
                </a:solidFill>
                <a:latin typeface="Arial"/>
              </a:rPr>
              <a:t>An </a:t>
            </a:r>
            <a:r>
              <a:rPr lang="en-US" sz="3600" dirty="0">
                <a:solidFill>
                  <a:srgbClr val="FFFFCC"/>
                </a:solidFill>
                <a:latin typeface="Arial"/>
              </a:rPr>
              <a:t>option </a:t>
            </a:r>
            <a:r>
              <a:rPr lang="en-US" sz="3600" dirty="0" smtClean="0">
                <a:solidFill>
                  <a:srgbClr val="FFFFCC"/>
                </a:solidFill>
                <a:latin typeface="Arial"/>
              </a:rPr>
              <a:t>for </a:t>
            </a:r>
            <a:r>
              <a:rPr lang="en-US" sz="3600" dirty="0">
                <a:solidFill>
                  <a:srgbClr val="FFFFCC"/>
                </a:solidFill>
                <a:latin typeface="Arial"/>
              </a:rPr>
              <a:t>CNCP </a:t>
            </a:r>
          </a:p>
          <a:p>
            <a:r>
              <a:rPr lang="en-US" sz="3600" dirty="0" smtClean="0">
                <a:solidFill>
                  <a:srgbClr val="FFFFCC"/>
                </a:solidFill>
                <a:latin typeface="Arial"/>
              </a:rPr>
              <a:t>Controversial </a:t>
            </a:r>
            <a:endParaRPr lang="en-US" sz="3600" dirty="0">
              <a:solidFill>
                <a:srgbClr val="FFFFCC"/>
              </a:solidFill>
              <a:latin typeface="Arial"/>
            </a:endParaRPr>
          </a:p>
          <a:p>
            <a:r>
              <a:rPr lang="en-US" sz="3600" dirty="0" smtClean="0">
                <a:solidFill>
                  <a:srgbClr val="FFFFCC"/>
                </a:solidFill>
                <a:latin typeface="Arial"/>
              </a:rPr>
              <a:t>Previous </a:t>
            </a:r>
            <a:r>
              <a:rPr lang="en-US" sz="3600" dirty="0">
                <a:solidFill>
                  <a:srgbClr val="FFFFCC"/>
                </a:solidFill>
                <a:latin typeface="Arial"/>
              </a:rPr>
              <a:t>ardent advocates have retreated from their </a:t>
            </a:r>
            <a:r>
              <a:rPr lang="en-US" sz="3600" dirty="0" smtClean="0">
                <a:solidFill>
                  <a:srgbClr val="FFFFCC"/>
                </a:solidFill>
                <a:latin typeface="Arial"/>
              </a:rPr>
              <a:t>advocacy </a:t>
            </a:r>
            <a:endParaRPr lang="en-US" sz="3600" dirty="0">
              <a:solidFill>
                <a:srgbClr val="FFFFCC"/>
              </a:solidFill>
              <a:latin typeface="Arial"/>
            </a:endParaRPr>
          </a:p>
          <a:p>
            <a:pPr lvl="1" indent="-342900"/>
            <a:r>
              <a:rPr lang="en-US" sz="1500" dirty="0" err="1" smtClean="0">
                <a:solidFill>
                  <a:srgbClr val="FFFFCC"/>
                </a:solidFill>
                <a:latin typeface="Arial"/>
              </a:rPr>
              <a:t>Catan</a:t>
            </a:r>
            <a:r>
              <a:rPr lang="en-US" sz="1500" dirty="0" smtClean="0">
                <a:solidFill>
                  <a:srgbClr val="FFFFCC"/>
                </a:solidFill>
                <a:latin typeface="Arial"/>
              </a:rPr>
              <a:t> </a:t>
            </a:r>
            <a:r>
              <a:rPr lang="en-US" sz="1500" dirty="0">
                <a:solidFill>
                  <a:srgbClr val="FFFFCC"/>
                </a:solidFill>
                <a:latin typeface="Arial"/>
              </a:rPr>
              <a:t>T, Perez E. A pain-drug champion has second thoughts. The Wall Street Journal. 15 December 2012.</a:t>
            </a:r>
          </a:p>
          <a:p>
            <a:endParaRPr lang="en-US" sz="3600" dirty="0" smtClean="0">
              <a:effectLst/>
            </a:endParaRPr>
          </a:p>
        </p:txBody>
      </p:sp>
    </p:spTree>
    <p:extLst>
      <p:ext uri="{BB962C8B-B14F-4D97-AF65-F5344CB8AC3E}">
        <p14:creationId xmlns:p14="http://schemas.microsoft.com/office/powerpoint/2010/main" val="572882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31" y="274638"/>
            <a:ext cx="8481969" cy="1143000"/>
          </a:xfrm>
        </p:spPr>
        <p:txBody>
          <a:bodyPr>
            <a:normAutofit/>
          </a:bodyPr>
          <a:lstStyle/>
          <a:p>
            <a:r>
              <a:rPr lang="en-US" sz="3600" dirty="0" smtClean="0"/>
              <a:t>Opioids and Central Sensitization (CS) in SCD</a:t>
            </a:r>
            <a:endParaRPr lang="en-US" sz="3600" dirty="0"/>
          </a:p>
        </p:txBody>
      </p:sp>
      <p:sp>
        <p:nvSpPr>
          <p:cNvPr id="3" name="Content Placeholder 2"/>
          <p:cNvSpPr>
            <a:spLocks noGrp="1"/>
          </p:cNvSpPr>
          <p:nvPr>
            <p:ph idx="1"/>
          </p:nvPr>
        </p:nvSpPr>
        <p:spPr>
          <a:xfrm>
            <a:off x="457200" y="1444948"/>
            <a:ext cx="8229600" cy="4856290"/>
          </a:xfrm>
        </p:spPr>
        <p:txBody>
          <a:bodyPr>
            <a:normAutofit lnSpcReduction="10000"/>
          </a:bodyPr>
          <a:lstStyle/>
          <a:p>
            <a:r>
              <a:rPr lang="en-US" sz="2400" dirty="0" smtClean="0"/>
              <a:t>Greater non-crisis pain on long-term opioid therapy (</a:t>
            </a:r>
            <a:r>
              <a:rPr lang="en-US" sz="2400" dirty="0" err="1" smtClean="0"/>
              <a:t>LtOT</a:t>
            </a:r>
            <a:r>
              <a:rPr lang="en-US" sz="2400" dirty="0" smtClean="0"/>
              <a:t>)</a:t>
            </a:r>
          </a:p>
          <a:p>
            <a:pPr lvl="1"/>
            <a:r>
              <a:rPr lang="en-US" sz="2000" dirty="0" smtClean="0"/>
              <a:t>?confounding by indication for Rx</a:t>
            </a:r>
          </a:p>
          <a:p>
            <a:r>
              <a:rPr lang="en-US" sz="2400" dirty="0" smtClean="0"/>
              <a:t>Greater depression on </a:t>
            </a:r>
            <a:r>
              <a:rPr lang="en-US" sz="2400" dirty="0" err="1" smtClean="0"/>
              <a:t>LtOT</a:t>
            </a:r>
            <a:r>
              <a:rPr lang="en-US" sz="2400" dirty="0" smtClean="0"/>
              <a:t> (? Comorbidity of chronic pain)</a:t>
            </a:r>
          </a:p>
          <a:p>
            <a:r>
              <a:rPr lang="en-US" sz="2400" dirty="0" smtClean="0"/>
              <a:t>Greater CS on </a:t>
            </a:r>
            <a:r>
              <a:rPr lang="en-US" sz="2400" dirty="0" err="1" smtClean="0"/>
              <a:t>LtOT</a:t>
            </a:r>
            <a:endParaRPr lang="en-US" sz="2400" dirty="0" smtClean="0"/>
          </a:p>
          <a:p>
            <a:r>
              <a:rPr lang="en-US" sz="2400" u="sng" dirty="0" smtClean="0"/>
              <a:t>Nociceptive processing in SCD patients on </a:t>
            </a:r>
            <a:r>
              <a:rPr lang="en-US" sz="2400" u="sng" dirty="0" err="1" smtClean="0"/>
              <a:t>LtOT</a:t>
            </a:r>
            <a:r>
              <a:rPr lang="en-US" sz="2400" u="sng" dirty="0" smtClean="0"/>
              <a:t> differs from those who are not</a:t>
            </a:r>
          </a:p>
          <a:p>
            <a:pPr lvl="1"/>
            <a:r>
              <a:rPr lang="en-US" sz="2000" dirty="0" smtClean="0"/>
              <a:t>If NOT on </a:t>
            </a:r>
            <a:r>
              <a:rPr lang="en-US" sz="2000" dirty="0" err="1" smtClean="0"/>
              <a:t>LtOT</a:t>
            </a:r>
            <a:r>
              <a:rPr lang="en-US" sz="2000" dirty="0" smtClean="0"/>
              <a:t>, greater CS </a:t>
            </a:r>
            <a:r>
              <a:rPr lang="en-US" sz="2000" dirty="0" err="1" smtClean="0"/>
              <a:t>asso</a:t>
            </a:r>
            <a:r>
              <a:rPr lang="en-US" sz="2000" dirty="0" smtClean="0"/>
              <a:t> with greater non-crisis clinical pain</a:t>
            </a:r>
          </a:p>
          <a:p>
            <a:pPr lvl="1"/>
            <a:r>
              <a:rPr lang="en-US" sz="2000" dirty="0" smtClean="0"/>
              <a:t>If on </a:t>
            </a:r>
            <a:r>
              <a:rPr lang="en-US" sz="2000" dirty="0" err="1" smtClean="0"/>
              <a:t>LtOT</a:t>
            </a:r>
            <a:r>
              <a:rPr lang="en-US" sz="2000" dirty="0" smtClean="0"/>
              <a:t> , no relationship between CS and non-crisis clinical pain</a:t>
            </a:r>
          </a:p>
          <a:p>
            <a:pPr lvl="2"/>
            <a:r>
              <a:rPr lang="en-US" sz="1600" dirty="0" smtClean="0"/>
              <a:t>Hopkins Study: Temporal summation to measure CS</a:t>
            </a:r>
          </a:p>
          <a:p>
            <a:pPr lvl="3"/>
            <a:r>
              <a:rPr lang="en-US" sz="1200" dirty="0" smtClean="0"/>
              <a:t>CS index=Z scores for therma</a:t>
            </a:r>
            <a:r>
              <a:rPr lang="en-US" sz="1200" dirty="0"/>
              <a:t>l</a:t>
            </a:r>
            <a:r>
              <a:rPr lang="en-US" sz="1200" dirty="0" smtClean="0"/>
              <a:t> and </a:t>
            </a:r>
            <a:r>
              <a:rPr lang="en-US" sz="1200" dirty="0" err="1" smtClean="0"/>
              <a:t>mechnaical</a:t>
            </a:r>
            <a:r>
              <a:rPr lang="en-US" sz="1200" dirty="0" smtClean="0"/>
              <a:t> temporal summation, after sensations to temporal summation and hot water</a:t>
            </a:r>
          </a:p>
          <a:p>
            <a:pPr lvl="3"/>
            <a:r>
              <a:rPr lang="en-US" sz="1200" dirty="0" smtClean="0"/>
              <a:t>CS index on </a:t>
            </a:r>
            <a:r>
              <a:rPr lang="en-US" sz="1200" dirty="0" err="1" smtClean="0"/>
              <a:t>LtOT</a:t>
            </a:r>
            <a:r>
              <a:rPr lang="en-US" sz="1200" dirty="0" smtClean="0"/>
              <a:t> </a:t>
            </a:r>
            <a:r>
              <a:rPr lang="en-US" sz="1200" dirty="0" err="1" smtClean="0"/>
              <a:t>vs</a:t>
            </a:r>
            <a:r>
              <a:rPr lang="en-US" sz="1200" dirty="0" smtClean="0"/>
              <a:t> not =0.34 </a:t>
            </a:r>
            <a:r>
              <a:rPr lang="en-US" sz="1200" dirty="0" err="1" smtClean="0"/>
              <a:t>vs</a:t>
            </a:r>
            <a:r>
              <a:rPr lang="en-US" sz="1200" dirty="0" smtClean="0"/>
              <a:t> -0.10. </a:t>
            </a:r>
          </a:p>
          <a:p>
            <a:pPr lvl="3"/>
            <a:r>
              <a:rPr lang="en-US" sz="1200" dirty="0" smtClean="0"/>
              <a:t>QST index not significantly different </a:t>
            </a:r>
          </a:p>
          <a:p>
            <a:pPr lvl="4">
              <a:buFont typeface="Arial"/>
              <a:buChar char="–"/>
            </a:pPr>
            <a:r>
              <a:rPr lang="en-US" sz="1100" kern="1200" dirty="0" smtClean="0">
                <a:solidFill>
                  <a:schemeClr val="tx1"/>
                </a:solidFill>
                <a:effectLst/>
                <a:latin typeface="+mn-lt"/>
                <a:ea typeface="+mn-ea"/>
                <a:cs typeface="+mn-cs"/>
              </a:rPr>
              <a:t>Carroll CP, </a:t>
            </a:r>
            <a:r>
              <a:rPr lang="en-US" sz="1100" kern="1200" dirty="0" err="1" smtClean="0">
                <a:solidFill>
                  <a:schemeClr val="tx1"/>
                </a:solidFill>
                <a:effectLst/>
                <a:latin typeface="+mn-lt"/>
                <a:ea typeface="+mn-ea"/>
                <a:cs typeface="+mn-cs"/>
              </a:rPr>
              <a:t>Lanzkron</a:t>
            </a:r>
            <a:r>
              <a:rPr lang="en-US" sz="1100" kern="1200" dirty="0" smtClean="0">
                <a:solidFill>
                  <a:schemeClr val="tx1"/>
                </a:solidFill>
                <a:effectLst/>
                <a:latin typeface="+mn-lt"/>
                <a:ea typeface="+mn-ea"/>
                <a:cs typeface="+mn-cs"/>
              </a:rPr>
              <a:t> S, Haywood C </a:t>
            </a:r>
            <a:r>
              <a:rPr lang="en-US" sz="1100" kern="1200" dirty="0" err="1" smtClean="0">
                <a:solidFill>
                  <a:schemeClr val="tx1"/>
                </a:solidFill>
                <a:effectLst/>
                <a:latin typeface="+mn-lt"/>
                <a:ea typeface="+mn-ea"/>
                <a:cs typeface="+mn-cs"/>
              </a:rPr>
              <a:t>Jr</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Kiley</a:t>
            </a:r>
            <a:r>
              <a:rPr lang="en-US" sz="1100" kern="1200" dirty="0" smtClean="0">
                <a:solidFill>
                  <a:schemeClr val="tx1"/>
                </a:solidFill>
                <a:effectLst/>
                <a:latin typeface="+mn-lt"/>
                <a:ea typeface="+mn-ea"/>
                <a:cs typeface="+mn-cs"/>
              </a:rPr>
              <a:t> K, </a:t>
            </a:r>
            <a:r>
              <a:rPr lang="en-US" sz="1100" kern="1200" dirty="0" err="1" smtClean="0">
                <a:solidFill>
                  <a:schemeClr val="tx1"/>
                </a:solidFill>
                <a:effectLst/>
                <a:latin typeface="+mn-lt"/>
                <a:ea typeface="+mn-ea"/>
                <a:cs typeface="+mn-cs"/>
              </a:rPr>
              <a:t>Pejsa</a:t>
            </a:r>
            <a:r>
              <a:rPr lang="en-US" sz="1100" kern="1200" dirty="0" smtClean="0">
                <a:solidFill>
                  <a:schemeClr val="tx1"/>
                </a:solidFill>
                <a:effectLst/>
                <a:latin typeface="+mn-lt"/>
                <a:ea typeface="+mn-ea"/>
                <a:cs typeface="+mn-cs"/>
              </a:rPr>
              <a:t> M, </a:t>
            </a:r>
            <a:r>
              <a:rPr lang="en-US" sz="1100" kern="1200" dirty="0" err="1" smtClean="0">
                <a:solidFill>
                  <a:schemeClr val="tx1"/>
                </a:solidFill>
                <a:effectLst/>
                <a:latin typeface="+mn-lt"/>
                <a:ea typeface="+mn-ea"/>
                <a:cs typeface="+mn-cs"/>
              </a:rPr>
              <a:t>Moscou</a:t>
            </a:r>
            <a:r>
              <a:rPr lang="en-US" sz="1100" kern="1200" dirty="0" smtClean="0">
                <a:solidFill>
                  <a:schemeClr val="tx1"/>
                </a:solidFill>
                <a:effectLst/>
                <a:latin typeface="+mn-lt"/>
                <a:ea typeface="+mn-ea"/>
                <a:cs typeface="+mn-cs"/>
              </a:rPr>
              <a:t>-Jackson G,</a:t>
            </a:r>
            <a:r>
              <a:rPr lang="en-US" sz="1100" kern="1200" baseline="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Haythornthwaite</a:t>
            </a:r>
            <a:r>
              <a:rPr lang="en-US" sz="1100" kern="1200" dirty="0" smtClean="0">
                <a:solidFill>
                  <a:schemeClr val="tx1"/>
                </a:solidFill>
                <a:effectLst/>
                <a:latin typeface="+mn-lt"/>
                <a:ea typeface="+mn-ea"/>
                <a:cs typeface="+mn-cs"/>
              </a:rPr>
              <a:t> JA, Campbell CM. Chronic Opioid Therapy and Central Sensitization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in Sickle Cell Disease. Am J </a:t>
            </a:r>
            <a:r>
              <a:rPr lang="en-US" sz="1100" kern="1200" dirty="0" err="1" smtClean="0">
                <a:solidFill>
                  <a:schemeClr val="tx1"/>
                </a:solidFill>
                <a:effectLst/>
                <a:latin typeface="+mn-lt"/>
                <a:ea typeface="+mn-ea"/>
                <a:cs typeface="+mn-cs"/>
              </a:rPr>
              <a:t>Prev</a:t>
            </a:r>
            <a:r>
              <a:rPr lang="en-US" sz="1100" kern="1200" dirty="0" smtClean="0">
                <a:solidFill>
                  <a:schemeClr val="tx1"/>
                </a:solidFill>
                <a:effectLst/>
                <a:latin typeface="+mn-lt"/>
                <a:ea typeface="+mn-ea"/>
                <a:cs typeface="+mn-cs"/>
              </a:rPr>
              <a:t> Med. 2016 Jul;51(1 </a:t>
            </a:r>
            <a:r>
              <a:rPr lang="en-US" sz="1100" kern="1200" dirty="0" err="1" smtClean="0">
                <a:solidFill>
                  <a:schemeClr val="tx1"/>
                </a:solidFill>
                <a:effectLst/>
                <a:latin typeface="+mn-lt"/>
                <a:ea typeface="+mn-ea"/>
                <a:cs typeface="+mn-cs"/>
              </a:rPr>
              <a:t>Suppl</a:t>
            </a:r>
            <a:r>
              <a:rPr lang="en-US" sz="1100" kern="1200" dirty="0" smtClean="0">
                <a:solidFill>
                  <a:schemeClr val="tx1"/>
                </a:solidFill>
                <a:effectLst/>
                <a:latin typeface="+mn-lt"/>
                <a:ea typeface="+mn-ea"/>
                <a:cs typeface="+mn-cs"/>
              </a:rPr>
              <a:t> 1):S69-77. </a:t>
            </a:r>
            <a:r>
              <a:rPr lang="en-US" sz="1100" kern="1200" dirty="0" err="1" smtClean="0">
                <a:solidFill>
                  <a:schemeClr val="tx1"/>
                </a:solidFill>
                <a:effectLst/>
                <a:latin typeface="+mn-lt"/>
                <a:ea typeface="+mn-ea"/>
                <a:cs typeface="+mn-cs"/>
              </a:rPr>
              <a:t>doi</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10.1016/j.amepre.2016.02.012. PubMed PMID: 27320469; PubMed Central PMCID:</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PMC5379857.</a:t>
            </a:r>
          </a:p>
        </p:txBody>
      </p:sp>
    </p:spTree>
    <p:extLst>
      <p:ext uri="{BB962C8B-B14F-4D97-AF65-F5344CB8AC3E}">
        <p14:creationId xmlns:p14="http://schemas.microsoft.com/office/powerpoint/2010/main" val="3982528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2"/>
          <p:cNvSpPr>
            <a:spLocks noChangeArrowheads="1"/>
          </p:cNvSpPr>
          <p:nvPr/>
        </p:nvSpPr>
        <p:spPr bwMode="auto">
          <a:xfrm>
            <a:off x="0" y="1182688"/>
            <a:ext cx="9144000" cy="3544887"/>
          </a:xfrm>
          <a:prstGeom prst="rect">
            <a:avLst/>
          </a:prstGeom>
          <a:noFill/>
          <a:ln>
            <a:noFill/>
          </a:ln>
          <a:extLst/>
        </p:spPr>
        <p:txBody>
          <a:bodyPr wrap="none"/>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graphicFrame>
        <p:nvGraphicFramePr>
          <p:cNvPr id="4" name="Chart 3"/>
          <p:cNvGraphicFramePr>
            <a:graphicFrameLocks noGrp="1"/>
          </p:cNvGraphicFramePr>
          <p:nvPr>
            <p:extLst>
              <p:ext uri="{D42A27DB-BD31-4B8C-83A1-F6EECF244321}">
                <p14:modId xmlns:p14="http://schemas.microsoft.com/office/powerpoint/2010/main" val="2934254956"/>
              </p:ext>
            </p:extLst>
          </p:nvPr>
        </p:nvGraphicFramePr>
        <p:xfrm>
          <a:off x="228600" y="1163454"/>
          <a:ext cx="3505199"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57"/>
          <p:cNvGraphicFramePr>
            <a:graphicFrameLocks noGrp="1"/>
          </p:cNvGraphicFramePr>
          <p:nvPr>
            <p:extLst>
              <p:ext uri="{D42A27DB-BD31-4B8C-83A1-F6EECF244321}">
                <p14:modId xmlns:p14="http://schemas.microsoft.com/office/powerpoint/2010/main" val="2920411487"/>
              </p:ext>
            </p:extLst>
          </p:nvPr>
        </p:nvGraphicFramePr>
        <p:xfrm>
          <a:off x="2438400" y="1239838"/>
          <a:ext cx="3733800" cy="3048002"/>
        </p:xfrm>
        <a:graphic>
          <a:graphicData uri="http://schemas.openxmlformats.org/drawingml/2006/table">
            <a:tbl>
              <a:tblPr/>
              <a:tblGrid>
                <a:gridCol w="1258888"/>
                <a:gridCol w="1258887"/>
                <a:gridCol w="1216025"/>
              </a:tblGrid>
              <a:tr h="668338">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FFFFFF"/>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FFFFFF"/>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Mean Pain Intensity on Pain Days (SD)*</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Percent Pain Days (SD)</a:t>
                      </a:r>
                      <a:r>
                        <a:rPr kumimoji="0" lang="en-US" altLang="en-US" sz="1200" b="1" i="0" u="none" strike="noStrike" cap="none" normalizeH="0" baseline="3000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a:t>
                      </a:r>
                      <a:endParaRPr kumimoji="0" lang="en-US" altLang="en-US" sz="1200" b="1"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FFFF"/>
                        </a:solidFill>
                        <a:effectLst/>
                        <a:latin typeface="Arial"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4.8 (1.5)</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81.9 (25.4)</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4.1 (1.4)</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51.9 (35.3)</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3.0 (1.2)</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16.8 (23.3)</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FFFF"/>
                        </a:solidFill>
                        <a:effectLst/>
                        <a:latin typeface="Arial"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2.8 (2.0)</a:t>
                      </a:r>
                      <a:endParaRPr kumimoji="0" lang="en-US" altLang="en-US" sz="1200" b="0" i="0" u="none" strike="noStrike" cap="none" normalizeH="0" baseline="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outerShdw blurRad="50800" dist="38100" dir="2700000" algn="tl" rotWithShape="0">
                              <a:srgbClr val="000000">
                                <a:alpha val="75000"/>
                              </a:srgbClr>
                            </a:outerShdw>
                          </a:effectLst>
                          <a:latin typeface="Arial" charset="0"/>
                          <a:ea typeface="ＭＳ Ｐゴシック" charset="-128"/>
                        </a:rPr>
                        <a:t>12.3 (30.9)</a:t>
                      </a:r>
                      <a:endParaRPr kumimoji="0" lang="en-US" altLang="en-US" sz="1200" b="0" i="0" u="none" strike="noStrike" cap="none" normalizeH="0" baseline="0" dirty="0">
                        <a:ln>
                          <a:noFill/>
                        </a:ln>
                        <a:solidFill>
                          <a:srgbClr val="FFFFFF"/>
                        </a:solidFill>
                        <a:effectLst>
                          <a:outerShdw blurRad="50800" dist="38100" dir="2700000" algn="tl" rotWithShape="0">
                            <a:srgbClr val="000000">
                              <a:alpha val="75000"/>
                            </a:srgbClr>
                          </a:outerShdw>
                        </a:effectLst>
                        <a:latin typeface="Times New Roman" charset="0"/>
                        <a:ea typeface="ＭＳ Ｐゴシック"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47133" name="AutoShape 788"/>
          <p:cNvCxnSpPr>
            <a:cxnSpLocks noChangeShapeType="1"/>
          </p:cNvCxnSpPr>
          <p:nvPr/>
        </p:nvCxnSpPr>
        <p:spPr bwMode="auto">
          <a:xfrm>
            <a:off x="1752600" y="2459038"/>
            <a:ext cx="685800" cy="76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134" name="AutoShape 789"/>
          <p:cNvCxnSpPr>
            <a:cxnSpLocks noChangeShapeType="1"/>
          </p:cNvCxnSpPr>
          <p:nvPr/>
        </p:nvCxnSpPr>
        <p:spPr bwMode="auto">
          <a:xfrm flipV="1">
            <a:off x="1752600" y="3754438"/>
            <a:ext cx="6858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135" name="AutoShape 790"/>
          <p:cNvCxnSpPr>
            <a:cxnSpLocks noChangeShapeType="1"/>
          </p:cNvCxnSpPr>
          <p:nvPr/>
        </p:nvCxnSpPr>
        <p:spPr bwMode="auto">
          <a:xfrm>
            <a:off x="1752600" y="4287838"/>
            <a:ext cx="6858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136" name="AutoShape 791"/>
          <p:cNvCxnSpPr>
            <a:cxnSpLocks noChangeShapeType="1"/>
          </p:cNvCxnSpPr>
          <p:nvPr/>
        </p:nvCxnSpPr>
        <p:spPr bwMode="auto">
          <a:xfrm flipV="1">
            <a:off x="1752600" y="3144838"/>
            <a:ext cx="6858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137" name="AutoShape 792"/>
          <p:cNvCxnSpPr>
            <a:cxnSpLocks noChangeShapeType="1"/>
          </p:cNvCxnSpPr>
          <p:nvPr/>
        </p:nvCxnSpPr>
        <p:spPr bwMode="auto">
          <a:xfrm>
            <a:off x="1752600" y="1316038"/>
            <a:ext cx="685800" cy="609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7138" name="Content Placeholder 2"/>
          <p:cNvSpPr>
            <a:spLocks/>
          </p:cNvSpPr>
          <p:nvPr/>
        </p:nvSpPr>
        <p:spPr bwMode="auto">
          <a:xfrm>
            <a:off x="6172200" y="1239838"/>
            <a:ext cx="2443163"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 typeface="Wingdings" charset="2"/>
              <a:buChar char="§"/>
            </a:pPr>
            <a:r>
              <a:rPr lang="en-US" altLang="en-US" sz="1400" dirty="0">
                <a:effectLst>
                  <a:outerShdw blurRad="50800" dist="38100" dir="2700000" algn="tl" rotWithShape="0">
                    <a:srgbClr val="000000">
                      <a:alpha val="74000"/>
                    </a:srgbClr>
                  </a:outerShdw>
                </a:effectLst>
                <a:latin typeface="Arial" charset="0"/>
              </a:rPr>
              <a:t>LA=long-acting, SA=Short-acting.</a:t>
            </a:r>
          </a:p>
          <a:p>
            <a:pPr eaLnBrk="1" hangingPunct="1">
              <a:spcBef>
                <a:spcPct val="0"/>
              </a:spcBef>
              <a:buFont typeface="Wingdings" charset="2"/>
              <a:buChar char="§"/>
            </a:pPr>
            <a:r>
              <a:rPr lang="en-US" altLang="en-US" sz="1400" dirty="0">
                <a:effectLst>
                  <a:outerShdw blurRad="50800" dist="38100" dir="2700000" algn="tl" rotWithShape="0">
                    <a:srgbClr val="000000">
                      <a:alpha val="74000"/>
                    </a:srgbClr>
                  </a:outerShdw>
                </a:effectLst>
                <a:latin typeface="Arial" charset="0"/>
              </a:rPr>
              <a:t>*Mean pain on pain days, overall ANOVA p&lt;0.0001.  </a:t>
            </a:r>
          </a:p>
          <a:p>
            <a:pPr eaLnBrk="1" hangingPunct="1">
              <a:spcBef>
                <a:spcPct val="0"/>
              </a:spcBef>
              <a:buFont typeface="Wingdings" charset="2"/>
              <a:buChar char="§"/>
            </a:pPr>
            <a:r>
              <a:rPr lang="en-US" altLang="en-US" sz="1400" dirty="0">
                <a:effectLst>
                  <a:outerShdw blurRad="50800" dist="38100" dir="2700000" algn="tl" rotWithShape="0">
                    <a:srgbClr val="000000">
                      <a:alpha val="74000"/>
                    </a:srgbClr>
                  </a:outerShdw>
                </a:effectLst>
                <a:latin typeface="Arial" charset="0"/>
              </a:rPr>
              <a:t>All paired comparisons statistically significant except none </a:t>
            </a:r>
            <a:r>
              <a:rPr lang="en-US" altLang="en-US" sz="1400" dirty="0" err="1">
                <a:effectLst>
                  <a:outerShdw blurRad="50800" dist="38100" dir="2700000" algn="tl" rotWithShape="0">
                    <a:srgbClr val="000000">
                      <a:alpha val="74000"/>
                    </a:srgbClr>
                  </a:outerShdw>
                </a:effectLst>
                <a:latin typeface="Arial" charset="0"/>
              </a:rPr>
              <a:t>vs</a:t>
            </a:r>
            <a:r>
              <a:rPr lang="en-US" altLang="en-US" sz="1400" dirty="0">
                <a:effectLst>
                  <a:outerShdw blurRad="50800" dist="38100" dir="2700000" algn="tl" rotWithShape="0">
                    <a:srgbClr val="000000">
                      <a:alpha val="74000"/>
                    </a:srgbClr>
                  </a:outerShdw>
                </a:effectLst>
                <a:latin typeface="Arial" charset="0"/>
              </a:rPr>
              <a:t> non-opioid and none </a:t>
            </a:r>
            <a:r>
              <a:rPr lang="en-US" altLang="en-US" sz="1400" dirty="0" err="1">
                <a:effectLst>
                  <a:outerShdw blurRad="50800" dist="38100" dir="2700000" algn="tl" rotWithShape="0">
                    <a:srgbClr val="000000">
                      <a:alpha val="74000"/>
                    </a:srgbClr>
                  </a:outerShdw>
                </a:effectLst>
                <a:latin typeface="Arial" charset="0"/>
              </a:rPr>
              <a:t>vs</a:t>
            </a:r>
            <a:r>
              <a:rPr lang="en-US" altLang="en-US" sz="1400" dirty="0">
                <a:effectLst>
                  <a:outerShdw blurRad="50800" dist="38100" dir="2700000" algn="tl" rotWithShape="0">
                    <a:srgbClr val="000000">
                      <a:alpha val="74000"/>
                    </a:srgbClr>
                  </a:outerShdw>
                </a:effectLst>
                <a:latin typeface="Arial" charset="0"/>
              </a:rPr>
              <a:t> SA opioid. </a:t>
            </a:r>
          </a:p>
          <a:p>
            <a:pPr eaLnBrk="1" hangingPunct="1">
              <a:spcBef>
                <a:spcPct val="0"/>
              </a:spcBef>
              <a:buFont typeface="Wingdings" charset="2"/>
              <a:buChar char="§"/>
            </a:pPr>
            <a:r>
              <a:rPr lang="en-US" altLang="en-US" sz="1400" baseline="30000" dirty="0">
                <a:effectLst>
                  <a:outerShdw blurRad="50800" dist="38100" dir="2700000" algn="tl" rotWithShape="0">
                    <a:srgbClr val="000000">
                      <a:alpha val="74000"/>
                    </a:srgbClr>
                  </a:outerShdw>
                </a:effectLst>
                <a:latin typeface="Arial" charset="0"/>
              </a:rPr>
              <a:t>+</a:t>
            </a:r>
            <a:r>
              <a:rPr lang="en-US" altLang="en-US" sz="1400" dirty="0">
                <a:effectLst>
                  <a:outerShdw blurRad="50800" dist="38100" dir="2700000" algn="tl" rotWithShape="0">
                    <a:srgbClr val="000000">
                      <a:alpha val="74000"/>
                    </a:srgbClr>
                  </a:outerShdw>
                </a:effectLst>
                <a:latin typeface="Arial" charset="0"/>
              </a:rPr>
              <a:t> Percent pain days, overall ANOVA p&lt;0.0001.  </a:t>
            </a:r>
          </a:p>
          <a:p>
            <a:pPr eaLnBrk="1" hangingPunct="1">
              <a:spcBef>
                <a:spcPct val="0"/>
              </a:spcBef>
              <a:buFont typeface="Wingdings" charset="2"/>
              <a:buChar char="§"/>
            </a:pPr>
            <a:r>
              <a:rPr lang="en-US" altLang="en-US" sz="1400" dirty="0">
                <a:effectLst>
                  <a:outerShdw blurRad="50800" dist="38100" dir="2700000" algn="tl" rotWithShape="0">
                    <a:srgbClr val="000000">
                      <a:alpha val="74000"/>
                    </a:srgbClr>
                  </a:outerShdw>
                </a:effectLst>
                <a:latin typeface="Arial" charset="0"/>
              </a:rPr>
              <a:t>All paired comparisons statistically significant except none vs. non-opioid</a:t>
            </a:r>
            <a:endParaRPr lang="en-US" altLang="en-US" sz="1400" b="1" u="sng" dirty="0">
              <a:solidFill>
                <a:srgbClr val="FF0000"/>
              </a:solidFill>
              <a:effectLst>
                <a:outerShdw blurRad="50800" dist="38100" dir="2700000" algn="tl" rotWithShape="0">
                  <a:srgbClr val="000000">
                    <a:alpha val="74000"/>
                  </a:srgbClr>
                </a:outerShdw>
              </a:effectLst>
              <a:latin typeface="Arial" charset="0"/>
            </a:endParaRPr>
          </a:p>
        </p:txBody>
      </p:sp>
      <p:sp>
        <p:nvSpPr>
          <p:cNvPr id="10" name="Title 9"/>
          <p:cNvSpPr>
            <a:spLocks noGrp="1"/>
          </p:cNvSpPr>
          <p:nvPr>
            <p:ph type="title"/>
          </p:nvPr>
        </p:nvSpPr>
        <p:spPr>
          <a:xfrm>
            <a:off x="0" y="141288"/>
            <a:ext cx="9144000" cy="1143000"/>
          </a:xfrm>
        </p:spPr>
        <p:txBody>
          <a:bodyPr>
            <a:normAutofit fontScale="90000"/>
          </a:bodyPr>
          <a:lstStyle/>
          <a:p>
            <a:pPr>
              <a:defRPr/>
            </a:pPr>
            <a:r>
              <a:rPr lang="en-US" altLang="en-US" sz="4400" dirty="0" err="1" smtClean="0">
                <a:ea typeface="ＭＳ Ｐゴシック" charset="-128"/>
              </a:rPr>
              <a:t>PiSCES</a:t>
            </a:r>
            <a:r>
              <a:rPr lang="en-US" altLang="en-US" dirty="0" smtClean="0">
                <a:ea typeface="ＭＳ Ｐゴシック" charset="-128"/>
              </a:rPr>
              <a:t>: </a:t>
            </a:r>
            <a:r>
              <a:rPr lang="en-US" altLang="en-US" sz="4400" dirty="0" smtClean="0">
                <a:ea typeface="ＭＳ Ｐゴシック" charset="-128"/>
              </a:rPr>
              <a:t>Relationship </a:t>
            </a:r>
            <a:r>
              <a:rPr lang="en-US" altLang="en-US" sz="4400" dirty="0">
                <a:ea typeface="ＭＳ Ｐゴシック" charset="-128"/>
              </a:rPr>
              <a:t>of Pain to Opioid Use</a:t>
            </a:r>
          </a:p>
        </p:txBody>
      </p:sp>
      <p:sp>
        <p:nvSpPr>
          <p:cNvPr id="25" name="Content Placeholder 24"/>
          <p:cNvSpPr>
            <a:spLocks noGrp="1"/>
          </p:cNvSpPr>
          <p:nvPr>
            <p:ph idx="1"/>
          </p:nvPr>
        </p:nvSpPr>
        <p:spPr>
          <a:xfrm>
            <a:off x="0" y="4695825"/>
            <a:ext cx="9144000" cy="2162175"/>
          </a:xfrm>
        </p:spPr>
        <p:txBody>
          <a:bodyPr>
            <a:normAutofit fontScale="92500" lnSpcReduction="20000"/>
          </a:bodyPr>
          <a:lstStyle/>
          <a:p>
            <a:pPr>
              <a:defRPr/>
            </a:pPr>
            <a:r>
              <a:rPr lang="en-US" altLang="en-US" sz="2800" dirty="0">
                <a:ea typeface="ＭＳ Ｐゴシック" charset="-128"/>
              </a:rPr>
              <a:t>Fewer (38.8%) used LA opioids (w or w/o other </a:t>
            </a:r>
            <a:r>
              <a:rPr lang="en-US" altLang="en-US" sz="2800" dirty="0" smtClean="0">
                <a:ea typeface="ＭＳ Ｐゴシック" charset="-128"/>
              </a:rPr>
              <a:t>analgesic</a:t>
            </a:r>
            <a:r>
              <a:rPr lang="en-US" altLang="ja-JP" sz="2800" dirty="0" smtClean="0">
                <a:ea typeface="ＭＳ Ｐゴシック" charset="-128"/>
              </a:rPr>
              <a:t>s</a:t>
            </a:r>
            <a:r>
              <a:rPr lang="en-US" altLang="ja-JP" sz="2800" dirty="0">
                <a:ea typeface="ＭＳ Ｐゴシック" charset="-128"/>
              </a:rPr>
              <a:t>) than used SA (47.0% w or w/o non-opioids)</a:t>
            </a:r>
          </a:p>
          <a:p>
            <a:pPr>
              <a:defRPr/>
            </a:pPr>
            <a:r>
              <a:rPr lang="en-US" altLang="en-US" sz="2800" dirty="0">
                <a:ea typeface="ＭＳ Ｐゴシック" charset="-128"/>
              </a:rPr>
              <a:t>9.6% only non-opioid, 4.6% none analgesics </a:t>
            </a:r>
          </a:p>
          <a:p>
            <a:pPr>
              <a:defRPr/>
            </a:pPr>
            <a:r>
              <a:rPr lang="en-US" altLang="en-US" sz="2800" dirty="0">
                <a:ea typeface="ＭＳ Ｐゴシック" charset="-128"/>
              </a:rPr>
              <a:t>Pain </a:t>
            </a:r>
            <a:r>
              <a:rPr lang="en-US" altLang="en-US" sz="2800" dirty="0" smtClean="0">
                <a:ea typeface="ＭＳ Ｐゴシック" charset="-128"/>
              </a:rPr>
              <a:t>intensity, frequency </a:t>
            </a:r>
            <a:r>
              <a:rPr lang="en-US" altLang="en-US" sz="2800" dirty="0">
                <a:ea typeface="ＭＳ Ｐゴシック" charset="-128"/>
              </a:rPr>
              <a:t>higher with LA or higher total </a:t>
            </a:r>
            <a:r>
              <a:rPr lang="en-US" altLang="en-US" sz="2800" dirty="0" smtClean="0">
                <a:ea typeface="ＭＳ Ｐゴシック" charset="-128"/>
              </a:rPr>
              <a:t>opioid</a:t>
            </a:r>
          </a:p>
          <a:p>
            <a:pPr lvl="1">
              <a:defRPr/>
            </a:pPr>
            <a:r>
              <a:rPr lang="en-US" sz="1400" dirty="0">
                <a:effectLst/>
              </a:rPr>
              <a:t>Smith WR, </a:t>
            </a:r>
            <a:r>
              <a:rPr lang="en-US" sz="1400" dirty="0" err="1">
                <a:effectLst/>
              </a:rPr>
              <a:t>McClish</a:t>
            </a:r>
            <a:r>
              <a:rPr lang="en-US" sz="1400" dirty="0">
                <a:effectLst/>
              </a:rPr>
              <a:t> DK, </a:t>
            </a:r>
            <a:r>
              <a:rPr lang="en-US" sz="1400" dirty="0" err="1">
                <a:effectLst/>
              </a:rPr>
              <a:t>Dahman</a:t>
            </a:r>
            <a:r>
              <a:rPr lang="en-US" sz="1400" dirty="0">
                <a:effectLst/>
              </a:rPr>
              <a:t> BA, </a:t>
            </a:r>
            <a:r>
              <a:rPr lang="en-US" sz="1400" dirty="0" err="1">
                <a:effectLst/>
              </a:rPr>
              <a:t>Levenson</a:t>
            </a:r>
            <a:r>
              <a:rPr lang="en-US" sz="1400" dirty="0">
                <a:effectLst/>
              </a:rPr>
              <a:t> JL, </a:t>
            </a:r>
            <a:r>
              <a:rPr lang="en-US" sz="1400" dirty="0" err="1">
                <a:effectLst/>
              </a:rPr>
              <a:t>Aisiku</a:t>
            </a:r>
            <a:r>
              <a:rPr lang="en-US" sz="1400" dirty="0">
                <a:effectLst/>
              </a:rPr>
              <a:t> IP, de A </a:t>
            </a:r>
            <a:r>
              <a:rPr lang="en-US" sz="1400" dirty="0" err="1">
                <a:effectLst/>
              </a:rPr>
              <a:t>Citero</a:t>
            </a:r>
            <a:r>
              <a:rPr lang="en-US" sz="1400" dirty="0">
                <a:effectLst/>
              </a:rPr>
              <a:t> V, </a:t>
            </a:r>
            <a:r>
              <a:rPr lang="en-US" sz="1400" dirty="0" err="1">
                <a:effectLst/>
              </a:rPr>
              <a:t>Bovbjerg</a:t>
            </a:r>
            <a:r>
              <a:rPr lang="en-US" sz="1400" dirty="0">
                <a:effectLst/>
              </a:rPr>
              <a:t> VE, Roberts JD, </a:t>
            </a:r>
            <a:r>
              <a:rPr lang="en-US" sz="1400" dirty="0" err="1">
                <a:effectLst/>
              </a:rPr>
              <a:t>Penberthy</a:t>
            </a:r>
            <a:r>
              <a:rPr lang="en-US" sz="1400" dirty="0">
                <a:effectLst/>
              </a:rPr>
              <a:t> LT, </a:t>
            </a:r>
            <a:r>
              <a:rPr lang="en-US" sz="1400" dirty="0" err="1">
                <a:effectLst/>
              </a:rPr>
              <a:t>Roseff</a:t>
            </a:r>
            <a:r>
              <a:rPr lang="en-US" sz="1400" dirty="0">
                <a:effectLst/>
              </a:rPr>
              <a:t> SD. Daily home opioid use in adults with sickle cell disease: The </a:t>
            </a:r>
            <a:r>
              <a:rPr lang="en-US" sz="1400" dirty="0" err="1">
                <a:effectLst/>
              </a:rPr>
              <a:t>PiSCES</a:t>
            </a:r>
            <a:r>
              <a:rPr lang="en-US" sz="1400" dirty="0">
                <a:effectLst/>
              </a:rPr>
              <a:t> project. J Opioid </a:t>
            </a:r>
            <a:r>
              <a:rPr lang="en-US" sz="1400" dirty="0" err="1">
                <a:effectLst/>
              </a:rPr>
              <a:t>Manag</a:t>
            </a:r>
            <a:r>
              <a:rPr lang="en-US" sz="1400" dirty="0">
                <a:effectLst/>
              </a:rPr>
              <a:t>. 2015 May-Jun;11(3):243-53. </a:t>
            </a:r>
            <a:r>
              <a:rPr lang="en-US" sz="1400" dirty="0" err="1">
                <a:effectLst/>
              </a:rPr>
              <a:t>doi</a:t>
            </a:r>
            <a:r>
              <a:rPr lang="en-US" sz="1400" dirty="0">
                <a:effectLst/>
              </a:rPr>
              <a:t>: 10.5055/jom.2015.0273. PubMed PMID: 25985809</a:t>
            </a:r>
          </a:p>
          <a:p>
            <a:pPr lvl="1">
              <a:defRPr/>
            </a:pPr>
            <a:endParaRPr lang="en-US" altLang="en-US" sz="2400" dirty="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Prescription Opioid Misuse?</a:t>
            </a:r>
            <a:endParaRPr lang="en-US" dirty="0"/>
          </a:p>
        </p:txBody>
      </p:sp>
      <p:sp>
        <p:nvSpPr>
          <p:cNvPr id="3" name="Text Placeholder 2"/>
          <p:cNvSpPr>
            <a:spLocks noGrp="1"/>
          </p:cNvSpPr>
          <p:nvPr>
            <p:ph type="body" idx="1"/>
          </p:nvPr>
        </p:nvSpPr>
        <p:spPr>
          <a:xfrm>
            <a:off x="457200" y="1600200"/>
            <a:ext cx="8446124" cy="5158804"/>
          </a:xfrm>
        </p:spPr>
        <p:txBody>
          <a:bodyPr>
            <a:normAutofit fontScale="92500" lnSpcReduction="20000"/>
          </a:bodyPr>
          <a:lstStyle/>
          <a:p>
            <a:r>
              <a:rPr lang="en-US" dirty="0"/>
              <a:t>U</a:t>
            </a:r>
            <a:r>
              <a:rPr lang="en-US" dirty="0" smtClean="0"/>
              <a:t>se </a:t>
            </a:r>
            <a:r>
              <a:rPr lang="en-US" dirty="0"/>
              <a:t>in any way not directed by a </a:t>
            </a:r>
            <a:r>
              <a:rPr lang="en-US" dirty="0" smtClean="0"/>
              <a:t>doctor, </a:t>
            </a:r>
            <a:r>
              <a:rPr lang="en-US" dirty="0"/>
              <a:t>including </a:t>
            </a:r>
            <a:r>
              <a:rPr lang="en-US" dirty="0" smtClean="0"/>
              <a:t>use without a prescription of one’s own, use in greater </a:t>
            </a:r>
            <a:r>
              <a:rPr lang="en-US" dirty="0"/>
              <a:t>amounts, more </a:t>
            </a:r>
            <a:r>
              <a:rPr lang="en-US" dirty="0" smtClean="0"/>
              <a:t>often, </a:t>
            </a:r>
            <a:r>
              <a:rPr lang="en-US" dirty="0"/>
              <a:t>or longer than </a:t>
            </a:r>
            <a:r>
              <a:rPr lang="en-US" dirty="0" smtClean="0"/>
              <a:t>directed.</a:t>
            </a:r>
          </a:p>
          <a:p>
            <a:r>
              <a:rPr lang="en-US" dirty="0" smtClean="0"/>
              <a:t>Current misusers =3.8 million &gt;11 year old</a:t>
            </a:r>
          </a:p>
          <a:p>
            <a:pPr lvl="1"/>
            <a:r>
              <a:rPr lang="en-US" dirty="0" smtClean="0"/>
              <a:t>National Survey on Drug Use and Health (2015 revision) </a:t>
            </a:r>
          </a:p>
          <a:p>
            <a:pPr lvl="2"/>
            <a:r>
              <a:rPr lang="en-US" sz="1600" dirty="0" smtClean="0"/>
              <a:t>Center </a:t>
            </a:r>
            <a:r>
              <a:rPr lang="en-US" sz="1600" dirty="0"/>
              <a:t>for Behavioral Health Statistics and Quality. (2016). </a:t>
            </a:r>
            <a:r>
              <a:rPr lang="en-US" sz="1600" i="1" dirty="0"/>
              <a:t>Key substance use and mental health indicators in the United States: Results from the 2015 National Survey on Drug Use and Health </a:t>
            </a:r>
            <a:r>
              <a:rPr lang="en-US" sz="1600" dirty="0"/>
              <a:t>(HHS Publication No. SMA 16-4984, NSDUH Series H-51). Retrieved from </a:t>
            </a:r>
            <a:r>
              <a:rPr lang="en-US" sz="1600" dirty="0">
                <a:hlinkClick r:id="rId2"/>
              </a:rPr>
              <a:t>http://www.samhsa.gov/data</a:t>
            </a:r>
            <a:r>
              <a:rPr lang="en-US" sz="1600" dirty="0" smtClean="0">
                <a:hlinkClick r:id="rId2"/>
              </a:rPr>
              <a:t>/</a:t>
            </a:r>
            <a:r>
              <a:rPr lang="en-US" sz="1600" dirty="0" smtClean="0"/>
              <a:t> </a:t>
            </a:r>
          </a:p>
          <a:p>
            <a:r>
              <a:rPr lang="en-US" dirty="0"/>
              <a:t>S</a:t>
            </a:r>
            <a:r>
              <a:rPr lang="en-US" dirty="0" smtClean="0"/>
              <a:t>ignificant </a:t>
            </a:r>
            <a:r>
              <a:rPr lang="en-US" dirty="0"/>
              <a:t>risk factor for future or concurrent use of </a:t>
            </a:r>
            <a:r>
              <a:rPr lang="en-US" dirty="0" smtClean="0"/>
              <a:t>heroin.</a:t>
            </a:r>
          </a:p>
          <a:p>
            <a:pPr lvl="1"/>
            <a:r>
              <a:rPr lang="en-US" sz="1700" dirty="0"/>
              <a:t>Jones C.M.. Heroin use and heroin use risk behaviors among nonmedical users of prescription opioid pain relievers - United States, 2002-2004 and 2008-2010. </a:t>
            </a:r>
            <a:r>
              <a:rPr lang="en-US" sz="1700" i="1" dirty="0"/>
              <a:t>Drug Alcohol Depend</a:t>
            </a:r>
            <a:r>
              <a:rPr lang="en-US" sz="1700" dirty="0"/>
              <a:t>. 132(1-2): 95-100, 2013. 2013.01.007. </a:t>
            </a:r>
            <a:endParaRPr lang="en-US" sz="1900" dirty="0"/>
          </a:p>
        </p:txBody>
      </p:sp>
    </p:spTree>
    <p:extLst>
      <p:ext uri="{BB962C8B-B14F-4D97-AF65-F5344CB8AC3E}">
        <p14:creationId xmlns:p14="http://schemas.microsoft.com/office/powerpoint/2010/main" val="3751963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457200" y="274638"/>
            <a:ext cx="8382000" cy="1201236"/>
          </a:xfrm>
        </p:spPr>
        <p:txBody>
          <a:bodyPr/>
          <a:lstStyle/>
          <a:p>
            <a:pPr eaLnBrk="1" hangingPunct="1">
              <a:lnSpc>
                <a:spcPct val="80000"/>
              </a:lnSpc>
              <a:buFont typeface="Wingdings" pitchFamily="2" charset="2"/>
              <a:buNone/>
            </a:pPr>
            <a:r>
              <a:rPr lang="en-US" sz="4000" dirty="0" smtClean="0"/>
              <a:t>What are Tolerance, Physical Dependence, and Addiction? </a:t>
            </a:r>
            <a:endParaRPr lang="en-US" sz="2800" dirty="0" smtClean="0"/>
          </a:p>
        </p:txBody>
      </p:sp>
      <p:sp>
        <p:nvSpPr>
          <p:cNvPr id="49155" name="Rectangle 3"/>
          <p:cNvSpPr>
            <a:spLocks noGrp="1"/>
          </p:cNvSpPr>
          <p:nvPr>
            <p:ph type="body" idx="1"/>
          </p:nvPr>
        </p:nvSpPr>
        <p:spPr>
          <a:xfrm>
            <a:off x="0" y="1544053"/>
            <a:ext cx="8915400" cy="4525963"/>
          </a:xfrm>
        </p:spPr>
        <p:txBody>
          <a:bodyPr>
            <a:normAutofit fontScale="92500" lnSpcReduction="20000"/>
          </a:bodyPr>
          <a:lstStyle/>
          <a:p>
            <a:pPr algn="just"/>
            <a:r>
              <a:rPr lang="en-US" sz="2000" b="1" dirty="0" smtClean="0"/>
              <a:t>Tolerance</a:t>
            </a:r>
          </a:p>
          <a:p>
            <a:pPr lvl="1" algn="just"/>
            <a:r>
              <a:rPr lang="en-US" sz="1800" dirty="0" err="1" smtClean="0"/>
              <a:t>neuroadaptation</a:t>
            </a:r>
            <a:r>
              <a:rPr lang="en-US" sz="1800" dirty="0" smtClean="0"/>
              <a:t> to the effects of chronically administered opioids </a:t>
            </a:r>
          </a:p>
          <a:p>
            <a:pPr lvl="1" algn="just"/>
            <a:r>
              <a:rPr lang="en-US" sz="1800" dirty="0" smtClean="0"/>
              <a:t> indicated by the need for increasing or more frequent doses to achieve initial effects</a:t>
            </a:r>
          </a:p>
          <a:p>
            <a:pPr lvl="1" algn="just"/>
            <a:r>
              <a:rPr lang="en-US" sz="1800" dirty="0" smtClean="0"/>
              <a:t>may occur both to the analgesic effects and to unwanted side effects </a:t>
            </a:r>
          </a:p>
          <a:p>
            <a:pPr lvl="1" algn="just"/>
            <a:r>
              <a:rPr lang="en-US" sz="1800" dirty="0" smtClean="0"/>
              <a:t>variable in occurrence, but does not, in and of itself, imply addiction</a:t>
            </a:r>
          </a:p>
          <a:p>
            <a:pPr algn="just"/>
            <a:r>
              <a:rPr lang="en-US" sz="2000" b="1" dirty="0" smtClean="0"/>
              <a:t>Physical dependence</a:t>
            </a:r>
          </a:p>
          <a:p>
            <a:pPr lvl="1" algn="just"/>
            <a:r>
              <a:rPr lang="en-US" sz="1800" dirty="0" smtClean="0"/>
              <a:t>physiological state in which abrupt cessation of the opioid, or administration of an opioid antagonist, results in a withdrawal syndrome. </a:t>
            </a:r>
          </a:p>
          <a:p>
            <a:pPr lvl="1" algn="just"/>
            <a:r>
              <a:rPr lang="en-US" sz="1800" dirty="0" smtClean="0"/>
              <a:t>expected after continuous use </a:t>
            </a:r>
          </a:p>
          <a:p>
            <a:pPr lvl="1" algn="just"/>
            <a:r>
              <a:rPr lang="en-US" sz="1800" dirty="0" smtClean="0"/>
              <a:t>does not, in and of itself imply addiction</a:t>
            </a:r>
          </a:p>
          <a:p>
            <a:pPr algn="just"/>
            <a:r>
              <a:rPr lang="en-US" sz="2000" b="1" dirty="0" smtClean="0"/>
              <a:t>Addiction</a:t>
            </a:r>
          </a:p>
          <a:p>
            <a:pPr lvl="1" algn="just"/>
            <a:r>
              <a:rPr lang="en-US" sz="1800" dirty="0" smtClean="0"/>
              <a:t>persistent pattern of dysfunctional opioid use that may involve:</a:t>
            </a:r>
          </a:p>
          <a:p>
            <a:pPr lvl="2" algn="just"/>
            <a:r>
              <a:rPr lang="en-US" sz="1600" dirty="0" smtClean="0"/>
              <a:t>adverse consequences associated with the use of </a:t>
            </a:r>
            <a:r>
              <a:rPr lang="en-US" sz="1600" dirty="0" err="1" smtClean="0"/>
              <a:t>opioids</a:t>
            </a:r>
            <a:endParaRPr lang="en-US" sz="1600" dirty="0" smtClean="0"/>
          </a:p>
          <a:p>
            <a:pPr lvl="2" algn="just"/>
            <a:r>
              <a:rPr lang="en-US" sz="1600" dirty="0" smtClean="0"/>
              <a:t>loss of control over the use of </a:t>
            </a:r>
            <a:r>
              <a:rPr lang="en-US" sz="1600" dirty="0" err="1" smtClean="0"/>
              <a:t>opioids</a:t>
            </a:r>
            <a:endParaRPr lang="en-US" sz="1600" dirty="0" smtClean="0"/>
          </a:p>
          <a:p>
            <a:pPr lvl="2" algn="just"/>
            <a:r>
              <a:rPr lang="en-US" sz="1600" dirty="0" smtClean="0"/>
              <a:t>preoccupation with obtaining opioids despite the presence of adequate analgesia</a:t>
            </a:r>
          </a:p>
          <a:p>
            <a:pPr lvl="1" algn="just"/>
            <a:r>
              <a:rPr lang="en-US" sz="1500" dirty="0"/>
              <a:t>American Society of Addiction Medicine </a:t>
            </a:r>
            <a:endParaRPr lang="en-US" sz="1500" dirty="0" smtClean="0"/>
          </a:p>
          <a:p>
            <a:pPr lvl="2" algn="just"/>
            <a:r>
              <a:rPr lang="en-US" sz="1200" dirty="0"/>
              <a:t>https://</a:t>
            </a:r>
            <a:r>
              <a:rPr lang="en-US" sz="1200" dirty="0" err="1"/>
              <a:t>www.asam.org</a:t>
            </a:r>
            <a:r>
              <a:rPr lang="en-US" sz="1200" dirty="0"/>
              <a:t>/quality-practice/definition-of-addiction</a:t>
            </a:r>
            <a:endParaRPr lang="en-US" sz="1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SCD Opioid Addiction: Reality</a:t>
            </a:r>
            <a:endParaRPr lang="en-US" dirty="0"/>
          </a:p>
        </p:txBody>
      </p:sp>
      <p:sp>
        <p:nvSpPr>
          <p:cNvPr id="3" name="Content Placeholder 2"/>
          <p:cNvSpPr>
            <a:spLocks noGrp="1"/>
          </p:cNvSpPr>
          <p:nvPr>
            <p:ph idx="1"/>
          </p:nvPr>
        </p:nvSpPr>
        <p:spPr>
          <a:xfrm>
            <a:off x="457200" y="2580711"/>
            <a:ext cx="8229600" cy="3545452"/>
          </a:xfrm>
        </p:spPr>
        <p:txBody>
          <a:bodyPr/>
          <a:lstStyle/>
          <a:p>
            <a:pPr>
              <a:defRPr/>
            </a:pPr>
            <a:r>
              <a:rPr lang="en-US" dirty="0" smtClean="0"/>
              <a:t>High rate of TOLERANCE</a:t>
            </a:r>
          </a:p>
          <a:p>
            <a:pPr>
              <a:defRPr/>
            </a:pPr>
            <a:r>
              <a:rPr lang="en-US" dirty="0" smtClean="0"/>
              <a:t>Lower, but significant rate of PHYSICAL DEPENDENCE in daily opioid users</a:t>
            </a:r>
          </a:p>
          <a:p>
            <a:pPr>
              <a:defRPr/>
            </a:pPr>
            <a:r>
              <a:rPr lang="en-US" dirty="0" smtClean="0"/>
              <a:t>Low rate of ADDICTION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60" name="Object 4"/>
          <p:cNvGraphicFramePr>
            <a:graphicFrameLocks noGrp="1"/>
          </p:cNvGraphicFramePr>
          <p:nvPr>
            <p:ph sz="half" idx="2"/>
            <p:extLst/>
          </p:nvPr>
        </p:nvGraphicFramePr>
        <p:xfrm>
          <a:off x="3402067" y="3152832"/>
          <a:ext cx="1859797" cy="1261687"/>
        </p:xfrm>
        <a:graphic>
          <a:graphicData uri="http://schemas.openxmlformats.org/presentationml/2006/ole">
            <mc:AlternateContent xmlns:mc="http://schemas.openxmlformats.org/markup-compatibility/2006">
              <mc:Choice xmlns:v="urn:schemas-microsoft-com:vml" Requires="v">
                <p:oleObj spid="_x0000_s1054" name="ClipArt" r:id="rId3" imgW="3657600" imgH="2692080" progId="MS_ClipArt_Gallery.2">
                  <p:embed/>
                </p:oleObj>
              </mc:Choice>
              <mc:Fallback>
                <p:oleObj name="ClipArt" r:id="rId3" imgW="3657600" imgH="26920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67" y="3152832"/>
                        <a:ext cx="1859797" cy="1261687"/>
                      </a:xfrm>
                      <a:prstGeom prst="rect">
                        <a:avLst/>
                      </a:prstGeom>
                      <a:noFill/>
                      <a:ln>
                        <a:noFill/>
                      </a:ln>
                      <a:effectLst/>
                      <a:extLst>
                        <a:ext uri="{FAA26D3D-D897-4be2-8F04-BA451C77F1D7}">
                          <ma14:placeholderFlag xmlns:ma14="http://schemas.microsoft.com/office/mac/drawingml/2011/main" val="1"/>
                        </a:ext>
                      </a:extLst>
                    </p:spPr>
                  </p:pic>
                </p:oleObj>
              </mc:Fallback>
            </mc:AlternateContent>
          </a:graphicData>
        </a:graphic>
      </p:graphicFrame>
      <p:sp>
        <p:nvSpPr>
          <p:cNvPr id="70658" name="Rectangle 2"/>
          <p:cNvSpPr>
            <a:spLocks noGrp="1" noChangeArrowheads="1"/>
          </p:cNvSpPr>
          <p:nvPr>
            <p:ph type="title"/>
          </p:nvPr>
        </p:nvSpPr>
        <p:spPr>
          <a:xfrm>
            <a:off x="272165" y="274638"/>
            <a:ext cx="8633690" cy="1143000"/>
          </a:xfrm>
          <a:noFill/>
          <a:ln/>
        </p:spPr>
        <p:txBody>
          <a:bodyPr/>
          <a:lstStyle/>
          <a:p>
            <a:r>
              <a:rPr lang="en-US" dirty="0" smtClean="0"/>
              <a:t>Balancing Act of Opioid Rx in CNCP</a:t>
            </a:r>
            <a:endParaRPr lang="en-US" dirty="0"/>
          </a:p>
        </p:txBody>
      </p:sp>
      <p:sp>
        <p:nvSpPr>
          <p:cNvPr id="70659" name="Rectangle 3"/>
          <p:cNvSpPr>
            <a:spLocks noGrp="1" noChangeArrowheads="1"/>
          </p:cNvSpPr>
          <p:nvPr>
            <p:ph type="body" idx="1"/>
          </p:nvPr>
        </p:nvSpPr>
        <p:spPr>
          <a:xfrm>
            <a:off x="120960" y="2116439"/>
            <a:ext cx="4412633" cy="2758220"/>
          </a:xfrm>
          <a:noFill/>
          <a:ln/>
        </p:spPr>
        <p:txBody>
          <a:bodyPr>
            <a:normAutofit/>
          </a:bodyPr>
          <a:lstStyle/>
          <a:p>
            <a:pPr marL="347472" lvl="1" indent="-342900">
              <a:buFont typeface="Arial"/>
              <a:buChar char="•"/>
            </a:pPr>
            <a:r>
              <a:rPr lang="en-US" b="0" dirty="0" smtClean="0">
                <a:ea typeface="+mn-ea"/>
                <a:cs typeface="+mn-cs"/>
              </a:rPr>
              <a:t>Legal </a:t>
            </a:r>
            <a:r>
              <a:rPr lang="en-US" b="0" dirty="0">
                <a:ea typeface="+mn-ea"/>
                <a:cs typeface="+mn-cs"/>
              </a:rPr>
              <a:t>Danger (from patients diverting or using recreationally)</a:t>
            </a:r>
          </a:p>
          <a:p>
            <a:pPr marL="347472" lvl="1" indent="-342900">
              <a:buFont typeface="Arial"/>
              <a:buChar char="•"/>
            </a:pPr>
            <a:r>
              <a:rPr lang="en-US" b="0" dirty="0">
                <a:ea typeface="+mn-ea"/>
                <a:cs typeface="+mn-cs"/>
              </a:rPr>
              <a:t>Biological “risk” (from tolerance, </a:t>
            </a:r>
            <a:r>
              <a:rPr lang="en-US" b="0" dirty="0" smtClean="0">
                <a:ea typeface="+mn-ea"/>
                <a:cs typeface="+mn-cs"/>
              </a:rPr>
              <a:t>central sensitization, physical </a:t>
            </a:r>
            <a:r>
              <a:rPr lang="en-US" b="0" dirty="0">
                <a:ea typeface="+mn-ea"/>
                <a:cs typeface="+mn-cs"/>
              </a:rPr>
              <a:t>dependence, addiction, </a:t>
            </a:r>
            <a:r>
              <a:rPr lang="en-US" b="0" dirty="0" smtClean="0">
                <a:ea typeface="+mn-ea"/>
                <a:cs typeface="+mn-cs"/>
              </a:rPr>
              <a:t>overdose-related </a:t>
            </a:r>
            <a:r>
              <a:rPr lang="en-US" b="0" dirty="0" err="1" smtClean="0">
                <a:ea typeface="+mn-ea"/>
                <a:cs typeface="+mn-cs"/>
              </a:rPr>
              <a:t>morb</a:t>
            </a:r>
            <a:r>
              <a:rPr lang="en-US" b="0" dirty="0" smtClean="0">
                <a:ea typeface="+mn-ea"/>
                <a:cs typeface="+mn-cs"/>
              </a:rPr>
              <a:t>/mort)</a:t>
            </a:r>
            <a:endParaRPr lang="en-US" b="0" dirty="0">
              <a:ea typeface="+mn-ea"/>
              <a:cs typeface="+mn-cs"/>
            </a:endParaRPr>
          </a:p>
          <a:p>
            <a:pPr marL="347472" lvl="1" indent="-342900">
              <a:buFont typeface="Arial"/>
              <a:buChar char="•"/>
            </a:pPr>
            <a:r>
              <a:rPr lang="en-US" b="0" dirty="0">
                <a:ea typeface="+mn-ea"/>
                <a:cs typeface="+mn-cs"/>
              </a:rPr>
              <a:t>Requires high trust of patient to doctor, doctor to patient</a:t>
            </a:r>
          </a:p>
        </p:txBody>
      </p:sp>
      <p:sp>
        <p:nvSpPr>
          <p:cNvPr id="2" name="Text Placeholder 1"/>
          <p:cNvSpPr>
            <a:spLocks noGrp="1"/>
          </p:cNvSpPr>
          <p:nvPr>
            <p:ph type="body" sz="quarter" idx="3"/>
          </p:nvPr>
        </p:nvSpPr>
        <p:spPr>
          <a:xfrm>
            <a:off x="4778022" y="1622894"/>
            <a:ext cx="4029714" cy="639762"/>
          </a:xfrm>
        </p:spPr>
        <p:txBody>
          <a:bodyPr>
            <a:noAutofit/>
          </a:bodyPr>
          <a:lstStyle/>
          <a:p>
            <a:r>
              <a:rPr lang="en-US" dirty="0">
                <a:effectLst>
                  <a:outerShdw blurRad="50800" dist="38100" dir="2700000" algn="tl" rotWithShape="0">
                    <a:srgbClr val="000000">
                      <a:alpha val="78000"/>
                    </a:srgbClr>
                  </a:outerShdw>
                </a:effectLst>
              </a:rPr>
              <a:t>Prescribe (or Prescribe more)</a:t>
            </a:r>
          </a:p>
        </p:txBody>
      </p:sp>
      <p:sp>
        <p:nvSpPr>
          <p:cNvPr id="3" name="Content Placeholder 2"/>
          <p:cNvSpPr>
            <a:spLocks noGrp="1"/>
          </p:cNvSpPr>
          <p:nvPr>
            <p:ph sz="quarter" idx="4"/>
          </p:nvPr>
        </p:nvSpPr>
        <p:spPr>
          <a:xfrm>
            <a:off x="5125780" y="2232420"/>
            <a:ext cx="3561019" cy="3951288"/>
          </a:xfrm>
        </p:spPr>
        <p:txBody>
          <a:bodyPr/>
          <a:lstStyle/>
          <a:p>
            <a:r>
              <a:rPr lang="en-US" sz="2000" dirty="0" smtClean="0"/>
              <a:t>Unmet need</a:t>
            </a:r>
          </a:p>
          <a:p>
            <a:r>
              <a:rPr lang="en-US" sz="2000" dirty="0" smtClean="0"/>
              <a:t>Pain subjective, but real </a:t>
            </a:r>
          </a:p>
          <a:p>
            <a:r>
              <a:rPr lang="en-US" sz="2000" dirty="0" smtClean="0"/>
              <a:t>Pain difficult to measure</a:t>
            </a:r>
          </a:p>
          <a:p>
            <a:r>
              <a:rPr lang="en-US" sz="2000" dirty="0" smtClean="0"/>
              <a:t>Pain is it’s own disease</a:t>
            </a:r>
          </a:p>
          <a:p>
            <a:r>
              <a:rPr lang="en-US" sz="2000" dirty="0" smtClean="0"/>
              <a:t>Abuse and misuse alone don</a:t>
            </a:r>
            <a:r>
              <a:rPr lang="fr-FR" sz="2000" dirty="0" smtClean="0"/>
              <a:t>’</a:t>
            </a:r>
            <a:r>
              <a:rPr lang="en-US" sz="2000" dirty="0" smtClean="0"/>
              <a:t>t disqualify opioids as valid Rx</a:t>
            </a:r>
            <a:endParaRPr lang="en-US" sz="2000" dirty="0"/>
          </a:p>
        </p:txBody>
      </p:sp>
      <p:sp>
        <p:nvSpPr>
          <p:cNvPr id="7" name="Text Placeholder 1"/>
          <p:cNvSpPr txBox="1">
            <a:spLocks/>
          </p:cNvSpPr>
          <p:nvPr/>
        </p:nvSpPr>
        <p:spPr>
          <a:xfrm>
            <a:off x="272164" y="1611434"/>
            <a:ext cx="4505857"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effectLst>
                  <a:outerShdw blurRad="50800" dist="38100" dir="2700000" algn="tl" rotWithShape="0">
                    <a:srgbClr val="000000">
                      <a:alpha val="78000"/>
                    </a:srgbClr>
                  </a:outerShdw>
                </a:effectLst>
              </a:rPr>
              <a:t>Don’t Prescribe (or Prescribe less)</a:t>
            </a:r>
            <a:endParaRPr lang="en-US" dirty="0">
              <a:effectLst>
                <a:outerShdw blurRad="50800" dist="38100" dir="2700000" algn="tl" rotWithShape="0">
                  <a:srgbClr val="000000">
                    <a:alpha val="78000"/>
                  </a:srgbClr>
                </a:outerShdw>
              </a:effectLst>
            </a:endParaRPr>
          </a:p>
        </p:txBody>
      </p:sp>
    </p:spTree>
    <p:extLst>
      <p:ext uri="{BB962C8B-B14F-4D97-AF65-F5344CB8AC3E}">
        <p14:creationId xmlns:p14="http://schemas.microsoft.com/office/powerpoint/2010/main" val="11546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82615"/>
            <a:ext cx="8229600" cy="1143000"/>
          </a:xfrm>
        </p:spPr>
        <p:txBody>
          <a:bodyPr>
            <a:normAutofit/>
          </a:bodyPr>
          <a:lstStyle/>
          <a:p>
            <a:r>
              <a:rPr lang="en-US" dirty="0">
                <a:effectLst>
                  <a:outerShdw blurRad="50800" dist="38100" dir="2700000" algn="tl" rotWithShape="0">
                    <a:srgbClr val="000000">
                      <a:alpha val="78000"/>
                    </a:srgbClr>
                  </a:outerShdw>
                </a:effectLst>
              </a:rPr>
              <a:t>Don’t Prescribe (or Prescribe </a:t>
            </a:r>
            <a:r>
              <a:rPr lang="en-US" dirty="0" smtClean="0">
                <a:effectLst>
                  <a:outerShdw blurRad="50800" dist="38100" dir="2700000" algn="tl" rotWithShape="0">
                    <a:srgbClr val="000000">
                      <a:alpha val="78000"/>
                    </a:srgbClr>
                  </a:outerShdw>
                </a:effectLst>
              </a:rPr>
              <a:t>less</a:t>
            </a:r>
            <a:r>
              <a:rPr lang="en-US" dirty="0">
                <a:effectLst>
                  <a:outerShdw blurRad="50800" dist="38100" dir="2700000" algn="tl" rotWithShape="0">
                    <a:srgbClr val="000000">
                      <a:alpha val="78000"/>
                    </a:srgbClr>
                  </a:outerShdw>
                </a:effectLst>
              </a:rPr>
              <a:t>)</a:t>
            </a:r>
            <a:endParaRPr lang="en-US" dirty="0"/>
          </a:p>
        </p:txBody>
      </p:sp>
    </p:spTree>
    <p:extLst>
      <p:ext uri="{BB962C8B-B14F-4D97-AF65-F5344CB8AC3E}">
        <p14:creationId xmlns:p14="http://schemas.microsoft.com/office/powerpoint/2010/main" val="38608120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3"/>
            <a:ext cx="9144000" cy="6857999"/>
          </a:xfrm>
          <a:prstGeom prst="rect">
            <a:avLst/>
          </a:prstGeom>
        </p:spPr>
      </p:pic>
      <p:sp>
        <p:nvSpPr>
          <p:cNvPr id="2" name="Title 1"/>
          <p:cNvSpPr>
            <a:spLocks noGrp="1"/>
          </p:cNvSpPr>
          <p:nvPr>
            <p:ph type="title" idx="4294967295"/>
          </p:nvPr>
        </p:nvSpPr>
        <p:spPr>
          <a:xfrm>
            <a:off x="567133" y="450359"/>
            <a:ext cx="7971794" cy="1143000"/>
          </a:xfrm>
          <a:solidFill>
            <a:schemeClr val="tx1"/>
          </a:solidFill>
        </p:spPr>
        <p:txBody>
          <a:bodyPr>
            <a:noAutofit/>
          </a:bodyPr>
          <a:lstStyle/>
          <a:p>
            <a:r>
              <a:rPr lang="en-US" sz="3200" dirty="0" smtClean="0">
                <a:solidFill>
                  <a:schemeClr val="bg1"/>
                </a:solidFill>
              </a:rPr>
              <a:t>Sharp increases in opioid prescribing coincides with sharp increases in Rx opioid deaths </a:t>
            </a:r>
            <a:endParaRPr lang="en-US" sz="3200" dirty="0">
              <a:solidFill>
                <a:schemeClr val="bg1"/>
              </a:solidFill>
            </a:endParaRPr>
          </a:p>
        </p:txBody>
      </p:sp>
    </p:spTree>
    <p:extLst>
      <p:ext uri="{BB962C8B-B14F-4D97-AF65-F5344CB8AC3E}">
        <p14:creationId xmlns:p14="http://schemas.microsoft.com/office/powerpoint/2010/main" val="1560277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How we got here</a:t>
            </a:r>
          </a:p>
          <a:p>
            <a:pPr lvl="1"/>
            <a:r>
              <a:rPr lang="en-US" dirty="0" smtClean="0"/>
              <a:t>Disparities and Realities about SCD </a:t>
            </a:r>
            <a:r>
              <a:rPr lang="en-US" dirty="0" smtClean="0"/>
              <a:t>Pain and opioid use</a:t>
            </a:r>
            <a:endParaRPr lang="en-US" dirty="0" smtClean="0"/>
          </a:p>
          <a:p>
            <a:pPr lvl="1"/>
            <a:r>
              <a:rPr lang="en-US" dirty="0" smtClean="0"/>
              <a:t>Disparities and Realities about Opioid Prescribing Policy</a:t>
            </a:r>
          </a:p>
          <a:p>
            <a:r>
              <a:rPr lang="en-US" dirty="0" smtClean="0"/>
              <a:t>Action steps for SCD </a:t>
            </a:r>
            <a:r>
              <a:rPr lang="en-US" dirty="0" smtClean="0"/>
              <a:t>community</a:t>
            </a:r>
            <a:endParaRPr lang="en-US" dirty="0"/>
          </a:p>
        </p:txBody>
      </p:sp>
    </p:spTree>
    <p:extLst>
      <p:ext uri="{BB962C8B-B14F-4D97-AF65-F5344CB8AC3E}">
        <p14:creationId xmlns:p14="http://schemas.microsoft.com/office/powerpoint/2010/main" val="15661534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23564" cy="1143000"/>
          </a:xfrm>
        </p:spPr>
        <p:txBody>
          <a:bodyPr>
            <a:noAutofit/>
          </a:bodyPr>
          <a:lstStyle/>
          <a:p>
            <a:r>
              <a:rPr lang="en-US" sz="3600" dirty="0" smtClean="0"/>
              <a:t>“Trump </a:t>
            </a:r>
            <a:r>
              <a:rPr lang="en-US" sz="3600" dirty="0"/>
              <a:t>says opioids are a national emergency. Here’s what happens next</a:t>
            </a:r>
            <a:r>
              <a:rPr lang="en-US" sz="3600" dirty="0" smtClean="0"/>
              <a:t>.”</a:t>
            </a:r>
            <a:endParaRPr lang="en-US" sz="3600" dirty="0"/>
          </a:p>
        </p:txBody>
      </p:sp>
      <p:sp>
        <p:nvSpPr>
          <p:cNvPr id="3" name="Content Placeholder 2"/>
          <p:cNvSpPr>
            <a:spLocks noGrp="1"/>
          </p:cNvSpPr>
          <p:nvPr>
            <p:ph idx="1"/>
          </p:nvPr>
        </p:nvSpPr>
        <p:spPr>
          <a:xfrm>
            <a:off x="221673" y="1600200"/>
            <a:ext cx="8659091" cy="4525963"/>
          </a:xfrm>
        </p:spPr>
        <p:txBody>
          <a:bodyPr>
            <a:normAutofit/>
          </a:bodyPr>
          <a:lstStyle/>
          <a:p>
            <a:r>
              <a:rPr lang="en-US" sz="2000" dirty="0">
                <a:effectLst/>
              </a:rPr>
              <a:t>“The opioid crisis is an emergency, and I'm saying officially right now it is an emergency,” Trump told reporters at his golf club in Bedminster, N.J</a:t>
            </a:r>
            <a:r>
              <a:rPr lang="en-US" sz="2000" dirty="0" smtClean="0">
                <a:effectLst/>
              </a:rPr>
              <a:t>.</a:t>
            </a:r>
          </a:p>
          <a:p>
            <a:pPr lvl="1"/>
            <a:r>
              <a:rPr lang="en-US" sz="1800" dirty="0" smtClean="0">
                <a:effectLst/>
              </a:rPr>
              <a:t>Washington Post, August 10, 2017 </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032" y="2757054"/>
            <a:ext cx="7073900" cy="3962400"/>
          </a:xfrm>
          <a:prstGeom prst="rect">
            <a:avLst/>
          </a:prstGeom>
        </p:spPr>
      </p:pic>
    </p:spTree>
    <p:extLst>
      <p:ext uri="{BB962C8B-B14F-4D97-AF65-F5344CB8AC3E}">
        <p14:creationId xmlns:p14="http://schemas.microsoft.com/office/powerpoint/2010/main" val="771277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63402" y="376843"/>
            <a:ext cx="7772400" cy="1143000"/>
          </a:xfrm>
        </p:spPr>
        <p:txBody>
          <a:bodyPr>
            <a:normAutofit fontScale="90000"/>
          </a:bodyPr>
          <a:lstStyle/>
          <a:p>
            <a:pPr eaLnBrk="1" hangingPunct="1"/>
            <a:r>
              <a:rPr lang="en-US" dirty="0" smtClean="0"/>
              <a:t>Prevalence of Addiction in Pain Patients</a:t>
            </a:r>
          </a:p>
        </p:txBody>
      </p:sp>
      <p:sp>
        <p:nvSpPr>
          <p:cNvPr id="3" name="Content Placeholder 2"/>
          <p:cNvSpPr>
            <a:spLocks noGrp="1"/>
          </p:cNvSpPr>
          <p:nvPr>
            <p:ph idx="1"/>
          </p:nvPr>
        </p:nvSpPr>
        <p:spPr>
          <a:xfrm>
            <a:off x="192505" y="1752964"/>
            <a:ext cx="8951495" cy="4497018"/>
          </a:xfrm>
        </p:spPr>
        <p:txBody>
          <a:bodyPr>
            <a:noAutofit/>
          </a:bodyPr>
          <a:lstStyle/>
          <a:p>
            <a:pPr eaLnBrk="1" hangingPunct="1"/>
            <a:r>
              <a:rPr lang="en-US" sz="2400" dirty="0" smtClean="0"/>
              <a:t>Estimated 10% prevalence of addiction in gen. U.S. population</a:t>
            </a:r>
          </a:p>
          <a:p>
            <a:pPr eaLnBrk="1" hangingPunct="1"/>
            <a:r>
              <a:rPr lang="en-US" sz="2400" dirty="0" smtClean="0"/>
              <a:t>Estimated 6-15% rate of substance use disorders.</a:t>
            </a:r>
          </a:p>
          <a:p>
            <a:pPr eaLnBrk="1" hangingPunct="1"/>
            <a:r>
              <a:rPr lang="en-US" sz="2400" dirty="0" smtClean="0"/>
              <a:t>Prevalence of drug addiction in chronic pain patients = 3-19%.  </a:t>
            </a:r>
          </a:p>
          <a:p>
            <a:pPr eaLnBrk="1" hangingPunct="1"/>
            <a:r>
              <a:rPr lang="en-US" sz="2400" dirty="0" smtClean="0"/>
              <a:t>Patients with SCD previously estimated at 1-3% prevalence. </a:t>
            </a:r>
          </a:p>
          <a:p>
            <a:pPr eaLnBrk="1" hangingPunct="1"/>
            <a:r>
              <a:rPr lang="en-US" sz="2400" dirty="0" smtClean="0"/>
              <a:t>Providers may withhold opiates for fear of causing addiction.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Long-term Opioids</a:t>
            </a:r>
            <a:endParaRPr lang="en-US" dirty="0"/>
          </a:p>
        </p:txBody>
      </p:sp>
      <p:sp>
        <p:nvSpPr>
          <p:cNvPr id="3" name="Text Placeholder 2"/>
          <p:cNvSpPr>
            <a:spLocks noGrp="1"/>
          </p:cNvSpPr>
          <p:nvPr>
            <p:ph type="body" idx="1"/>
          </p:nvPr>
        </p:nvSpPr>
        <p:spPr/>
        <p:txBody>
          <a:bodyPr>
            <a:normAutofit fontScale="85000" lnSpcReduction="20000"/>
          </a:bodyPr>
          <a:lstStyle/>
          <a:p>
            <a:r>
              <a:rPr lang="en-US" sz="3600" dirty="0"/>
              <a:t>Anecdotal reports </a:t>
            </a:r>
            <a:endParaRPr lang="en-US" sz="3600" dirty="0" smtClean="0"/>
          </a:p>
          <a:p>
            <a:pPr lvl="1"/>
            <a:r>
              <a:rPr lang="en-US" dirty="0" smtClean="0"/>
              <a:t>Many </a:t>
            </a:r>
            <a:r>
              <a:rPr lang="en-US" dirty="0"/>
              <a:t>patients report improvement in function, sleep, mood, pain.</a:t>
            </a:r>
          </a:p>
          <a:p>
            <a:pPr lvl="1"/>
            <a:r>
              <a:rPr lang="en-US" dirty="0"/>
              <a:t>School and work performance improved</a:t>
            </a:r>
          </a:p>
          <a:p>
            <a:pPr lvl="2"/>
            <a:r>
              <a:rPr lang="en-US" dirty="0"/>
              <a:t>Less outages</a:t>
            </a:r>
          </a:p>
          <a:p>
            <a:pPr lvl="2"/>
            <a:r>
              <a:rPr lang="en-US" dirty="0"/>
              <a:t>Improved muscle movement,  exercise capacity at school and </a:t>
            </a:r>
            <a:r>
              <a:rPr lang="en-US" dirty="0" smtClean="0"/>
              <a:t>work</a:t>
            </a:r>
            <a:endParaRPr lang="en-US" sz="3600" dirty="0"/>
          </a:p>
          <a:p>
            <a:r>
              <a:rPr lang="en-US" sz="3600" dirty="0" smtClean="0"/>
              <a:t>Indirect evidence</a:t>
            </a:r>
          </a:p>
          <a:p>
            <a:r>
              <a:rPr lang="en-US" sz="3600" dirty="0"/>
              <a:t>No other safe and effective alternatives</a:t>
            </a:r>
          </a:p>
          <a:p>
            <a:r>
              <a:rPr lang="en-US" sz="3600" dirty="0"/>
              <a:t>No new class of analgesics developed more efficacious</a:t>
            </a:r>
          </a:p>
          <a:p>
            <a:pPr lvl="2"/>
            <a:r>
              <a:rPr lang="en-US" sz="1600" dirty="0" err="1">
                <a:effectLst>
                  <a:outerShdw blurRad="50800" dist="38100" dir="2700000" algn="tl" rotWithShape="0">
                    <a:srgbClr val="000000">
                      <a:alpha val="78000"/>
                    </a:srgbClr>
                  </a:outerShdw>
                </a:effectLst>
              </a:rPr>
              <a:t>Ballantyne</a:t>
            </a:r>
            <a:r>
              <a:rPr lang="en-US" sz="1600" dirty="0">
                <a:effectLst>
                  <a:outerShdw blurRad="50800" dist="38100" dir="2700000" algn="tl" rotWithShape="0">
                    <a:srgbClr val="000000">
                      <a:alpha val="78000"/>
                    </a:srgbClr>
                  </a:outerShdw>
                </a:effectLst>
              </a:rPr>
              <a:t> JC, Sin NS. Efficacy of opioids for chronic pain: A review of the evidence. </a:t>
            </a:r>
            <a:r>
              <a:rPr lang="en-US" sz="1600" dirty="0" err="1">
                <a:effectLst>
                  <a:outerShdw blurRad="50800" dist="38100" dir="2700000" algn="tl" rotWithShape="0">
                    <a:srgbClr val="000000">
                      <a:alpha val="78000"/>
                    </a:srgbClr>
                  </a:outerShdw>
                </a:effectLst>
              </a:rPr>
              <a:t>Clin</a:t>
            </a:r>
            <a:r>
              <a:rPr lang="en-US" sz="1600" dirty="0">
                <a:effectLst>
                  <a:outerShdw blurRad="50800" dist="38100" dir="2700000" algn="tl" rotWithShape="0">
                    <a:srgbClr val="000000">
                      <a:alpha val="78000"/>
                    </a:srgbClr>
                  </a:outerShdw>
                </a:effectLst>
              </a:rPr>
              <a:t> J Pain 2008;24:469-78</a:t>
            </a:r>
            <a:r>
              <a:rPr lang="en-US" sz="1600" dirty="0" smtClean="0">
                <a:effectLst>
                  <a:outerShdw blurRad="50800" dist="38100" dir="2700000" algn="tl" rotWithShape="0">
                    <a:srgbClr val="000000">
                      <a:alpha val="78000"/>
                    </a:srgbClr>
                  </a:outerShdw>
                </a:effectLst>
              </a:rPr>
              <a:t>.</a:t>
            </a:r>
            <a:endParaRPr lang="en-US" sz="1600" dirty="0">
              <a:effectLst>
                <a:outerShdw blurRad="50800" dist="38100" dir="2700000" algn="tl" rotWithShape="0">
                  <a:srgbClr val="000000">
                    <a:alpha val="78000"/>
                  </a:srgbClr>
                </a:outerShdw>
              </a:effectLst>
            </a:endParaRPr>
          </a:p>
        </p:txBody>
      </p:sp>
    </p:spTree>
    <p:extLst>
      <p:ext uri="{BB962C8B-B14F-4D97-AF65-F5344CB8AC3E}">
        <p14:creationId xmlns:p14="http://schemas.microsoft.com/office/powerpoint/2010/main" val="2561603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1" hangingPunct="1">
              <a:lnSpc>
                <a:spcPct val="110000"/>
              </a:lnSpc>
            </a:pPr>
            <a:r>
              <a:rPr lang="en-US" sz="3600" dirty="0" smtClean="0"/>
              <a:t>Opioid Misuse and Addiction is difficult to diagnose in CNCP and SCD</a:t>
            </a:r>
            <a:endParaRPr lang="en-US" sz="6000" dirty="0"/>
          </a:p>
        </p:txBody>
      </p:sp>
      <p:sp>
        <p:nvSpPr>
          <p:cNvPr id="3" name="Content Placeholder 2"/>
          <p:cNvSpPr>
            <a:spLocks noGrp="1"/>
          </p:cNvSpPr>
          <p:nvPr>
            <p:ph idx="1"/>
          </p:nvPr>
        </p:nvSpPr>
        <p:spPr/>
        <p:txBody>
          <a:bodyPr>
            <a:normAutofit/>
          </a:bodyPr>
          <a:lstStyle/>
          <a:p>
            <a:pPr eaLnBrk="1" hangingPunct="1">
              <a:lnSpc>
                <a:spcPct val="110000"/>
              </a:lnSpc>
            </a:pPr>
            <a:r>
              <a:rPr lang="en-US" sz="2400" dirty="0" smtClean="0"/>
              <a:t>Some VCU SCD patients  at risk of opioid misuse as identified by the POMI (10 item screener)</a:t>
            </a:r>
          </a:p>
          <a:p>
            <a:pPr lvl="1">
              <a:lnSpc>
                <a:spcPct val="110000"/>
              </a:lnSpc>
            </a:pPr>
            <a:r>
              <a:rPr lang="en-US" sz="2000" dirty="0" smtClean="0"/>
              <a:t>26% </a:t>
            </a:r>
          </a:p>
          <a:p>
            <a:pPr lvl="1">
              <a:lnSpc>
                <a:spcPct val="110000"/>
              </a:lnSpc>
            </a:pPr>
            <a:r>
              <a:rPr lang="en-US" sz="2000" dirty="0" smtClean="0"/>
              <a:t>None were identified as addicted by the PDUQ (42 item confirmer)</a:t>
            </a:r>
          </a:p>
          <a:p>
            <a:pPr>
              <a:lnSpc>
                <a:spcPct val="110000"/>
              </a:lnSpc>
            </a:pPr>
            <a:r>
              <a:rPr lang="en-US" sz="2400" dirty="0" smtClean="0"/>
              <a:t>No studies of SCD and SOAPP (instrument recommended by Chou, et al)</a:t>
            </a:r>
          </a:p>
          <a:p>
            <a:pPr>
              <a:lnSpc>
                <a:spcPct val="110000"/>
              </a:lnSpc>
            </a:pPr>
            <a:r>
              <a:rPr lang="en-US" sz="2400" dirty="0" smtClean="0"/>
              <a:t>COMM (17 item) used in Hopkins study of central sensitization and opioids (&gt;9 =problematic opioid meds) </a:t>
            </a:r>
          </a:p>
          <a:p>
            <a:pPr lvl="1">
              <a:lnSpc>
                <a:spcPct val="110000"/>
              </a:lnSpc>
            </a:pPr>
            <a:r>
              <a:rPr lang="en-US" sz="2000" dirty="0" smtClean="0"/>
              <a:t>COMM risk behavior subset score calculated, nearly 3 times higher if on </a:t>
            </a:r>
            <a:r>
              <a:rPr lang="en-US" sz="2000" dirty="0" err="1" smtClean="0"/>
              <a:t>LtOT</a:t>
            </a:r>
            <a:endParaRPr lang="en-US" sz="2000" dirty="0" smtClean="0"/>
          </a:p>
        </p:txBody>
      </p:sp>
    </p:spTree>
    <p:extLst>
      <p:ext uri="{BB962C8B-B14F-4D97-AF65-F5344CB8AC3E}">
        <p14:creationId xmlns:p14="http://schemas.microsoft.com/office/powerpoint/2010/main" val="719342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82615"/>
            <a:ext cx="8229600" cy="1143000"/>
          </a:xfrm>
        </p:spPr>
        <p:txBody>
          <a:bodyPr>
            <a:normAutofit/>
          </a:bodyPr>
          <a:lstStyle/>
          <a:p>
            <a:r>
              <a:rPr lang="en-US" dirty="0" smtClean="0">
                <a:effectLst>
                  <a:outerShdw blurRad="50800" dist="38100" dir="2700000" algn="tl" rotWithShape="0">
                    <a:srgbClr val="000000">
                      <a:alpha val="78000"/>
                    </a:srgbClr>
                  </a:outerShdw>
                </a:effectLst>
              </a:rPr>
              <a:t>Prescribe </a:t>
            </a:r>
            <a:r>
              <a:rPr lang="en-US" dirty="0">
                <a:effectLst>
                  <a:outerShdw blurRad="50800" dist="38100" dir="2700000" algn="tl" rotWithShape="0">
                    <a:srgbClr val="000000">
                      <a:alpha val="78000"/>
                    </a:srgbClr>
                  </a:outerShdw>
                </a:effectLst>
              </a:rPr>
              <a:t>(or Prescribe </a:t>
            </a:r>
            <a:r>
              <a:rPr lang="en-US" dirty="0" smtClean="0">
                <a:effectLst>
                  <a:outerShdw blurRad="50800" dist="38100" dir="2700000" algn="tl" rotWithShape="0">
                    <a:srgbClr val="000000">
                      <a:alpha val="78000"/>
                    </a:srgbClr>
                  </a:outerShdw>
                </a:effectLst>
              </a:rPr>
              <a:t>more)</a:t>
            </a:r>
            <a:endParaRPr lang="en-US" dirty="0"/>
          </a:p>
        </p:txBody>
      </p:sp>
    </p:spTree>
    <p:extLst>
      <p:ext uri="{BB962C8B-B14F-4D97-AF65-F5344CB8AC3E}">
        <p14:creationId xmlns:p14="http://schemas.microsoft.com/office/powerpoint/2010/main" val="27701749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94835"/>
          </a:xfrm>
        </p:spPr>
        <p:txBody>
          <a:bodyPr>
            <a:noAutofit/>
          </a:bodyPr>
          <a:lstStyle/>
          <a:p>
            <a:r>
              <a:rPr lang="en-US" sz="3200" dirty="0">
                <a:solidFill>
                  <a:schemeClr val="bg1"/>
                </a:solidFill>
              </a:rPr>
              <a:t>Past Month </a:t>
            </a:r>
            <a:r>
              <a:rPr lang="en-US" sz="3200" dirty="0" smtClean="0">
                <a:solidFill>
                  <a:schemeClr val="bg1"/>
                </a:solidFill>
              </a:rPr>
              <a:t>Nonmedical Use </a:t>
            </a:r>
            <a:r>
              <a:rPr lang="en-US" sz="3200" dirty="0">
                <a:solidFill>
                  <a:schemeClr val="bg1"/>
                </a:solidFill>
              </a:rPr>
              <a:t>in </a:t>
            </a:r>
            <a:r>
              <a:rPr lang="en-US" sz="3200" dirty="0" smtClean="0">
                <a:solidFill>
                  <a:schemeClr val="bg1"/>
                </a:solidFill>
              </a:rPr>
              <a:t>Age </a:t>
            </a:r>
            <a:r>
              <a:rPr lang="en-US" sz="3200" dirty="0">
                <a:solidFill>
                  <a:schemeClr val="bg1"/>
                </a:solidFill>
              </a:rPr>
              <a:t>12 and </a:t>
            </a:r>
            <a:r>
              <a:rPr lang="en-US" sz="3200" dirty="0" smtClean="0">
                <a:solidFill>
                  <a:schemeClr val="bg1"/>
                </a:solidFill>
              </a:rPr>
              <a:t>Older </a:t>
            </a:r>
            <a:endParaRPr lang="en-US" sz="3200" dirty="0">
              <a:solidFill>
                <a:schemeClr val="bg1"/>
              </a:solidFill>
            </a:endParaRPr>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saturation sat="84000"/>
                    </a14:imgEffect>
                  </a14:imgLayer>
                </a14:imgProps>
              </a:ext>
              <a:ext uri="{28A0092B-C50C-407E-A947-70E740481C1C}">
                <a14:useLocalDpi xmlns:a14="http://schemas.microsoft.com/office/drawing/2010/main" val="0"/>
              </a:ext>
            </a:extLst>
          </a:blip>
          <a:stretch>
            <a:fillRect/>
          </a:stretch>
        </p:blipFill>
        <p:spPr>
          <a:xfrm>
            <a:off x="0" y="1207698"/>
            <a:ext cx="9144000" cy="5650302"/>
          </a:xfrm>
          <a:prstGeom prst="rect">
            <a:avLst/>
          </a:prstGeom>
          <a:solidFill>
            <a:schemeClr val="tx1"/>
          </a:solidFill>
        </p:spPr>
      </p:pic>
    </p:spTree>
    <p:extLst>
      <p:ext uri="{BB962C8B-B14F-4D97-AF65-F5344CB8AC3E}">
        <p14:creationId xmlns:p14="http://schemas.microsoft.com/office/powerpoint/2010/main" val="17531914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3371731893"/>
              </p:ext>
            </p:extLst>
          </p:nvPr>
        </p:nvGraphicFramePr>
        <p:xfrm>
          <a:off x="152400" y="914400"/>
          <a:ext cx="8763000" cy="5029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28600"/>
            <a:ext cx="8229600" cy="609600"/>
          </a:xfrm>
        </p:spPr>
        <p:txBody>
          <a:bodyPr/>
          <a:lstStyle/>
          <a:p>
            <a:pPr algn="ctr" eaLnBrk="1" hangingPunct="1">
              <a:defRPr/>
            </a:pPr>
            <a:r>
              <a:rPr lang="en-US" sz="2800" cap="all" dirty="0" smtClean="0"/>
              <a:t>Va. Opioid deaths- A Different Perspective</a:t>
            </a:r>
            <a:endParaRPr lang="en-US" sz="2400" cap="all" dirty="0" smtClean="0"/>
          </a:p>
        </p:txBody>
      </p:sp>
    </p:spTree>
    <p:extLst>
      <p:ext uri="{BB962C8B-B14F-4D97-AF65-F5344CB8AC3E}">
        <p14:creationId xmlns:p14="http://schemas.microsoft.com/office/powerpoint/2010/main" val="3322164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838215866"/>
              </p:ext>
            </p:extLst>
          </p:nvPr>
        </p:nvGraphicFramePr>
        <p:xfrm>
          <a:off x="381000" y="838200"/>
          <a:ext cx="8382000" cy="527918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304800" y="228600"/>
            <a:ext cx="8229600" cy="609600"/>
          </a:xfrm>
        </p:spPr>
        <p:txBody>
          <a:bodyPr/>
          <a:lstStyle/>
          <a:p>
            <a:pPr algn="ctr" eaLnBrk="1" hangingPunct="1">
              <a:defRPr/>
            </a:pPr>
            <a:r>
              <a:rPr lang="en-US" sz="2800" cap="all" dirty="0" smtClean="0"/>
              <a:t>Va. Fentanyl deaths (RX, Illicit, and Analogs)</a:t>
            </a:r>
            <a:endParaRPr lang="en-US" sz="2400" cap="all" dirty="0" smtClean="0"/>
          </a:p>
        </p:txBody>
      </p:sp>
    </p:spTree>
    <p:extLst>
      <p:ext uri="{BB962C8B-B14F-4D97-AF65-F5344CB8AC3E}">
        <p14:creationId xmlns:p14="http://schemas.microsoft.com/office/powerpoint/2010/main" val="19968558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1" hangingPunct="1"/>
            <a:r>
              <a:rPr lang="en-US" sz="4000" dirty="0" smtClean="0"/>
              <a:t>Doctors And Nurses Overestimate The Prevalence Of </a:t>
            </a:r>
            <a:r>
              <a:rPr lang="en-US" sz="4000" dirty="0" smtClean="0"/>
              <a:t>Addiction in SCD </a:t>
            </a:r>
            <a:endParaRPr lang="en-US" sz="6600" dirty="0"/>
          </a:p>
        </p:txBody>
      </p:sp>
      <p:sp>
        <p:nvSpPr>
          <p:cNvPr id="3" name="Content Placeholder 2"/>
          <p:cNvSpPr>
            <a:spLocks noGrp="1"/>
          </p:cNvSpPr>
          <p:nvPr>
            <p:ph idx="1"/>
          </p:nvPr>
        </p:nvSpPr>
        <p:spPr/>
        <p:txBody>
          <a:bodyPr>
            <a:normAutofit/>
          </a:bodyPr>
          <a:lstStyle/>
          <a:p>
            <a:pPr lvl="0" eaLnBrk="1" hangingPunct="1"/>
            <a:r>
              <a:rPr lang="en-US" sz="2200" dirty="0" smtClean="0"/>
              <a:t>53% of ED MDs and 23% of hematologists felt &gt; 20% of adult patients with SCD were addicted to opiates. </a:t>
            </a:r>
          </a:p>
          <a:p>
            <a:pPr lvl="0" eaLnBrk="1" hangingPunct="1"/>
            <a:r>
              <a:rPr lang="en-US" sz="2200" dirty="0" smtClean="0"/>
              <a:t>22% of ED MDs and 9% of hematologists believed that &gt; 50% were addicted.</a:t>
            </a:r>
          </a:p>
          <a:p>
            <a:pPr lvl="1"/>
            <a:r>
              <a:rPr lang="en-US" sz="1200" dirty="0" smtClean="0"/>
              <a:t>Shapiro BS, Benjamin LJ, Payne R, </a:t>
            </a:r>
            <a:r>
              <a:rPr lang="en-US" sz="1200" dirty="0" err="1" smtClean="0"/>
              <a:t>Heidrich</a:t>
            </a:r>
            <a:r>
              <a:rPr lang="en-US" sz="1200" dirty="0" smtClean="0"/>
              <a:t> G. Sickle cell-related pain: perceptions of medical practitioners. J Pain Symptom Manage. 1997 Sep;14(3):168-74. PubMed PMID: 9291703.</a:t>
            </a:r>
          </a:p>
          <a:p>
            <a:r>
              <a:rPr lang="en-US" sz="2200" dirty="0" smtClean="0"/>
              <a:t>39 resident MDs estimated SCD rate </a:t>
            </a:r>
            <a:r>
              <a:rPr lang="en-US" sz="2200" dirty="0"/>
              <a:t>of opioid addiction </a:t>
            </a:r>
            <a:r>
              <a:rPr lang="en-US" sz="2200" dirty="0" smtClean="0"/>
              <a:t>&gt; chronic pancreatitis, chronic </a:t>
            </a:r>
            <a:r>
              <a:rPr lang="en-US" sz="2200" dirty="0"/>
              <a:t>low back pain. </a:t>
            </a:r>
            <a:endParaRPr lang="en-US" sz="2200" dirty="0" smtClean="0"/>
          </a:p>
          <a:p>
            <a:pPr lvl="1"/>
            <a:r>
              <a:rPr lang="en-US" sz="1900" dirty="0" smtClean="0"/>
              <a:t>Most </a:t>
            </a:r>
            <a:r>
              <a:rPr lang="en-US" sz="1900" dirty="0"/>
              <a:t>residents </a:t>
            </a:r>
            <a:r>
              <a:rPr lang="en-US" sz="1900" dirty="0" smtClean="0"/>
              <a:t>said experience </a:t>
            </a:r>
            <a:r>
              <a:rPr lang="en-US" sz="1900" dirty="0"/>
              <a:t>rather than </a:t>
            </a:r>
            <a:r>
              <a:rPr lang="en-US" sz="1900" dirty="0" smtClean="0"/>
              <a:t>evidence was most </a:t>
            </a:r>
            <a:r>
              <a:rPr lang="en-US" sz="1900" dirty="0"/>
              <a:t>important chronic </a:t>
            </a:r>
            <a:r>
              <a:rPr lang="en-US" sz="1900" dirty="0" smtClean="0"/>
              <a:t>pain management determinant.  </a:t>
            </a:r>
          </a:p>
          <a:p>
            <a:pPr lvl="1"/>
            <a:r>
              <a:rPr lang="en-US" sz="1900" dirty="0" smtClean="0"/>
              <a:t>This </a:t>
            </a:r>
            <a:r>
              <a:rPr lang="en-US" sz="1900" dirty="0"/>
              <a:t>survey </a:t>
            </a:r>
            <a:r>
              <a:rPr lang="en-US" sz="1900" dirty="0" smtClean="0"/>
              <a:t>predated </a:t>
            </a:r>
            <a:r>
              <a:rPr lang="en-US" sz="1900" dirty="0"/>
              <a:t>the current opioid </a:t>
            </a:r>
            <a:r>
              <a:rPr lang="en-US" sz="1900" dirty="0" smtClean="0"/>
              <a:t>epidemic</a:t>
            </a:r>
          </a:p>
          <a:p>
            <a:pPr lvl="2"/>
            <a:r>
              <a:rPr lang="en-US" sz="1300" dirty="0"/>
              <a:t>Sop D, Smith W, </a:t>
            </a:r>
            <a:r>
              <a:rPr lang="en-US" sz="1300" dirty="0" err="1"/>
              <a:t>Alsalman</a:t>
            </a:r>
            <a:r>
              <a:rPr lang="en-US" sz="1300" dirty="0"/>
              <a:t> A, Li Wong J, </a:t>
            </a:r>
            <a:r>
              <a:rPr lang="en-US" sz="1300" dirty="0" err="1"/>
              <a:t>Fei</a:t>
            </a:r>
            <a:r>
              <a:rPr lang="en-US" sz="1300" dirty="0"/>
              <a:t> D-Y, </a:t>
            </a:r>
            <a:r>
              <a:rPr lang="en-US" sz="1300" dirty="0" err="1"/>
              <a:t>McClish</a:t>
            </a:r>
            <a:r>
              <a:rPr lang="en-US" sz="1300" dirty="0"/>
              <a:t> D, </a:t>
            </a:r>
            <a:r>
              <a:rPr lang="en-US" sz="1300" dirty="0" err="1"/>
              <a:t>Rafiq</a:t>
            </a:r>
            <a:r>
              <a:rPr lang="en-US" sz="1300" dirty="0"/>
              <a:t> A, Coyne P, Johnson S, </a:t>
            </a:r>
            <a:r>
              <a:rPr lang="en-US" sz="1300" dirty="0" err="1"/>
              <a:t>Lipato</a:t>
            </a:r>
            <a:r>
              <a:rPr lang="en-US" sz="1300" dirty="0"/>
              <a:t> T. Survey of physician perspective towards management of pain for chronic conditions in the emergency department. Modern Clinical Medicine Research 1(3):October 2017; 55-70.</a:t>
            </a:r>
          </a:p>
          <a:p>
            <a:pPr lvl="2"/>
            <a:endParaRPr lang="en-US" sz="1500" dirty="0"/>
          </a:p>
        </p:txBody>
      </p:sp>
    </p:spTree>
    <p:extLst>
      <p:ext uri="{BB962C8B-B14F-4D97-AF65-F5344CB8AC3E}">
        <p14:creationId xmlns:p14="http://schemas.microsoft.com/office/powerpoint/2010/main" val="25132272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5828"/>
            <a:ext cx="8903368" cy="1273793"/>
          </a:xfrm>
        </p:spPr>
        <p:txBody>
          <a:bodyPr>
            <a:normAutofit fontScale="90000"/>
          </a:bodyPr>
          <a:lstStyle/>
          <a:p>
            <a:r>
              <a:rPr lang="en-US" sz="4400" dirty="0" smtClean="0"/>
              <a:t>Short and Long-acting Opioids, MSH (ca. 1992)</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4122330"/>
              </p:ext>
            </p:extLst>
          </p:nvPr>
        </p:nvGraphicFramePr>
        <p:xfrm>
          <a:off x="465221" y="1483895"/>
          <a:ext cx="8101264" cy="4572000"/>
        </p:xfrm>
        <a:graphic>
          <a:graphicData uri="http://schemas.openxmlformats.org/drawingml/2006/table">
            <a:tbl>
              <a:tblPr>
                <a:tableStyleId>{2D5ABB26-0587-4C30-8999-92F81FD0307C}</a:tableStyleId>
              </a:tblPr>
              <a:tblGrid>
                <a:gridCol w="2015806"/>
                <a:gridCol w="2028486"/>
                <a:gridCol w="2028486"/>
                <a:gridCol w="2028486"/>
              </a:tblGrid>
              <a:tr h="0">
                <a:tc>
                  <a:txBody>
                    <a:bodyPr/>
                    <a:lstStyle/>
                    <a:p>
                      <a:pPr marL="0" marR="0">
                        <a:spcBef>
                          <a:spcPts val="0"/>
                        </a:spcBef>
                        <a:spcAft>
                          <a:spcPts val="0"/>
                        </a:spcAft>
                      </a:pPr>
                      <a:r>
                        <a:rPr lang="en-US" sz="2000" dirty="0">
                          <a:effectLst>
                            <a:outerShdw blurRad="50800" dist="38100" dir="2700000" algn="tl" rotWithShape="0">
                              <a:srgbClr val="000000">
                                <a:alpha val="75000"/>
                              </a:srgbClr>
                            </a:outerShdw>
                          </a:effectLst>
                        </a:rPr>
                        <a:t>Opioid</a:t>
                      </a:r>
                      <a:endParaRPr lang="en-US" sz="2000" b="1"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gridSpan="3">
                  <a:txBody>
                    <a:bodyPr/>
                    <a:lstStyle/>
                    <a:p>
                      <a:pPr marL="0" marR="0" algn="ctr">
                        <a:spcBef>
                          <a:spcPts val="0"/>
                        </a:spcBef>
                        <a:spcAft>
                          <a:spcPts val="0"/>
                        </a:spcAft>
                      </a:pPr>
                      <a:r>
                        <a:rPr lang="en-US" sz="2000" dirty="0">
                          <a:effectLst>
                            <a:outerShdw blurRad="50800" dist="38100" dir="2700000" algn="tl" rotWithShape="0">
                              <a:srgbClr val="000000">
                                <a:alpha val="75000"/>
                              </a:srgbClr>
                            </a:outerShdw>
                          </a:effectLst>
                        </a:rPr>
                        <a:t>Frequency </a:t>
                      </a:r>
                      <a:endParaRPr lang="en-US" sz="2000" b="1"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dirty="0">
                          <a:effectLst>
                            <a:outerShdw blurRad="50800" dist="38100" dir="2700000" algn="tl" rotWithShape="0">
                              <a:srgbClr val="000000">
                                <a:alpha val="75000"/>
                              </a:srgbClr>
                            </a:outerShdw>
                          </a:effectLst>
                        </a:rPr>
                        <a:t>(listed in order of frequency)</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 of all diaries (n=16818)</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 of diaries with any opioid </a:t>
                      </a:r>
                      <a:r>
                        <a:rPr lang="en-US" sz="2000" dirty="0" err="1">
                          <a:effectLst>
                            <a:outerShdw blurRad="50800" dist="38100" dir="2700000" algn="tl" rotWithShape="0">
                              <a:srgbClr val="000000">
                                <a:alpha val="75000"/>
                              </a:srgbClr>
                            </a:outerShdw>
                          </a:effectLst>
                        </a:rPr>
                        <a:t>use</a:t>
                      </a:r>
                      <a:r>
                        <a:rPr lang="en-US" sz="2000" baseline="30000" dirty="0" err="1">
                          <a:effectLst>
                            <a:outerShdw blurRad="50800" dist="38100" dir="2700000" algn="tl" rotWithShape="0">
                              <a:srgbClr val="000000">
                                <a:alpha val="75000"/>
                              </a:srgbClr>
                            </a:outerShdw>
                          </a:effectLst>
                        </a:rPr>
                        <a:t>a</a:t>
                      </a:r>
                      <a:endParaRPr lang="en-US" sz="2000" dirty="0">
                        <a:effectLst>
                          <a:outerShdw blurRad="50800" dist="38100" dir="2700000" algn="tl" rotWithShape="0">
                            <a:srgbClr val="000000">
                              <a:alpha val="75000"/>
                            </a:srgbClr>
                          </a:outerShdw>
                        </a:effectLst>
                      </a:endParaRPr>
                    </a:p>
                    <a:p>
                      <a:pPr marL="0" marR="0" algn="r">
                        <a:spcBef>
                          <a:spcPts val="0"/>
                        </a:spcBef>
                        <a:spcAft>
                          <a:spcPts val="0"/>
                        </a:spcAft>
                      </a:pPr>
                      <a:r>
                        <a:rPr lang="en-US" sz="2000" dirty="0">
                          <a:effectLst>
                            <a:outerShdw blurRad="50800" dist="38100" dir="2700000" algn="tl" rotWithShape="0">
                              <a:srgbClr val="000000">
                                <a:alpha val="75000"/>
                              </a:srgbClr>
                            </a:outerShdw>
                          </a:effectLst>
                        </a:rPr>
                        <a:t>(n=10071)</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 of reported medications (n=11302)</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dirty="0">
                          <a:effectLst>
                            <a:outerShdw blurRad="50800" dist="38100" dir="2700000" algn="tl" rotWithShape="0">
                              <a:srgbClr val="000000">
                                <a:alpha val="75000"/>
                              </a:srgbClr>
                            </a:outerShdw>
                          </a:effectLst>
                        </a:rPr>
                        <a:t>Any opioid</a:t>
                      </a:r>
                      <a:endParaRPr lang="en-US" sz="2000" b="1" dirty="0">
                        <a:solidFill>
                          <a:srgbClr val="99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59.9</a:t>
                      </a:r>
                      <a:endParaRPr lang="en-US" sz="2000" b="1">
                        <a:solidFill>
                          <a:srgbClr val="99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100.0</a:t>
                      </a:r>
                      <a:endParaRPr lang="en-US" sz="2000" b="1" dirty="0">
                        <a:solidFill>
                          <a:srgbClr val="99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100.0</a:t>
                      </a:r>
                      <a:endParaRPr lang="en-US" sz="2000" b="1" dirty="0">
                        <a:solidFill>
                          <a:srgbClr val="99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b="1" dirty="0" err="1">
                          <a:effectLst>
                            <a:outerShdw blurRad="50800" dist="38100" dir="2700000" algn="tl" rotWithShape="0">
                              <a:srgbClr val="000000">
                                <a:alpha val="75000"/>
                              </a:srgbClr>
                            </a:outerShdw>
                          </a:effectLst>
                        </a:rPr>
                        <a:t>Oxycodone</a:t>
                      </a:r>
                      <a:r>
                        <a:rPr lang="en-US" sz="2000" b="1" dirty="0">
                          <a:effectLst>
                            <a:outerShdw blurRad="50800" dist="38100" dir="2700000" algn="tl" rotWithShape="0">
                              <a:srgbClr val="000000">
                                <a:alpha val="75000"/>
                              </a:srgbClr>
                            </a:outerShdw>
                          </a:effectLst>
                        </a:rPr>
                        <a:t> </a:t>
                      </a:r>
                      <a:endParaRPr lang="en-US" sz="2000" b="1" dirty="0">
                        <a:solidFill>
                          <a:srgbClr val="FF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b="1" dirty="0">
                          <a:effectLst>
                            <a:outerShdw blurRad="50800" dist="38100" dir="2700000" algn="tl" rotWithShape="0">
                              <a:srgbClr val="000000">
                                <a:alpha val="75000"/>
                              </a:srgbClr>
                            </a:outerShdw>
                          </a:effectLst>
                        </a:rPr>
                        <a:t>23.2</a:t>
                      </a:r>
                      <a:endParaRPr lang="en-US" sz="2000" b="1" dirty="0">
                        <a:solidFill>
                          <a:srgbClr val="FF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b="1" dirty="0">
                          <a:effectLst>
                            <a:outerShdw blurRad="50800" dist="38100" dir="2700000" algn="tl" rotWithShape="0">
                              <a:srgbClr val="000000">
                                <a:alpha val="75000"/>
                              </a:srgbClr>
                            </a:outerShdw>
                          </a:effectLst>
                        </a:rPr>
                        <a:t>39.1</a:t>
                      </a:r>
                      <a:endParaRPr lang="en-US" sz="2000" b="1" dirty="0">
                        <a:solidFill>
                          <a:srgbClr val="FF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b="1" dirty="0">
                          <a:effectLst>
                            <a:outerShdw blurRad="50800" dist="38100" dir="2700000" algn="tl" rotWithShape="0">
                              <a:srgbClr val="000000">
                                <a:alpha val="75000"/>
                              </a:srgbClr>
                            </a:outerShdw>
                          </a:effectLst>
                        </a:rPr>
                        <a:t>34.4</a:t>
                      </a:r>
                      <a:endParaRPr lang="en-US" sz="2000" b="1" dirty="0">
                        <a:solidFill>
                          <a:srgbClr val="FF0000"/>
                        </a:solidFill>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Codeine</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18.3</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31.0</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27.3</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Meperidine </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6.7</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11.4</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9.9</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Hydromorphone </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6.6</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11.2</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9.9</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Hydrocodone </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5.4</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9.0</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8.0</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Morphine</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3.3</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5.6</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5.0</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Methadone</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1.4</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2.3</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2.0</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Propoxyphene </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0.9</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1.6</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1.4</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Levorphanol </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0.3</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0.5</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0.4</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r h="0">
                <a:tc>
                  <a:txBody>
                    <a:bodyPr/>
                    <a:lstStyle/>
                    <a:p>
                      <a:pPr marL="0" marR="0">
                        <a:spcBef>
                          <a:spcPts val="0"/>
                        </a:spcBef>
                        <a:spcAft>
                          <a:spcPts val="0"/>
                        </a:spcAft>
                      </a:pPr>
                      <a:r>
                        <a:rPr lang="en-US" sz="2000">
                          <a:effectLst>
                            <a:outerShdw blurRad="50800" dist="38100" dir="2700000" algn="tl" rotWithShape="0">
                              <a:srgbClr val="000000">
                                <a:alpha val="75000"/>
                              </a:srgbClr>
                            </a:outerShdw>
                          </a:effectLst>
                        </a:rPr>
                        <a:t>Fentanyl (patch)</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0.3</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outerShdw blurRad="50800" dist="38100" dir="2700000" algn="tl" rotWithShape="0">
                              <a:srgbClr val="000000">
                                <a:alpha val="75000"/>
                              </a:srgbClr>
                            </a:outerShdw>
                          </a:effectLst>
                        </a:rPr>
                        <a:t>0.5</a:t>
                      </a:r>
                      <a:endParaRPr lang="en-US" sz="200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outerShdw blurRad="50800" dist="38100" dir="2700000" algn="tl" rotWithShape="0">
                              <a:srgbClr val="000000">
                                <a:alpha val="75000"/>
                              </a:srgbClr>
                            </a:outerShdw>
                          </a:effectLst>
                        </a:rPr>
                        <a:t>0.5</a:t>
                      </a:r>
                      <a:endParaRPr lang="en-US" sz="2000" dirty="0">
                        <a:effectLst>
                          <a:outerShdw blurRad="50800" dist="38100" dir="2700000" algn="tl" rotWithShape="0">
                            <a:srgbClr val="000000">
                              <a:alpha val="75000"/>
                            </a:srgbClr>
                          </a:outerShdw>
                        </a:effectLst>
                        <a:latin typeface="Times New Roman"/>
                        <a:ea typeface="Times New Roman"/>
                        <a:cs typeface="Times New Roman"/>
                      </a:endParaRPr>
                    </a:p>
                  </a:txBody>
                  <a:tcPr marL="68580" marR="68580" marT="0" marB="0"/>
                </a:tc>
              </a:tr>
            </a:tbl>
          </a:graphicData>
        </a:graphic>
      </p:graphicFrame>
      <p:sp>
        <p:nvSpPr>
          <p:cNvPr id="7" name="TextBox 6"/>
          <p:cNvSpPr txBox="1"/>
          <p:nvPr/>
        </p:nvSpPr>
        <p:spPr>
          <a:xfrm>
            <a:off x="882316" y="6128086"/>
            <a:ext cx="8021052" cy="338554"/>
          </a:xfrm>
          <a:prstGeom prst="rect">
            <a:avLst/>
          </a:prstGeom>
          <a:noFill/>
        </p:spPr>
        <p:txBody>
          <a:bodyPr wrap="square" rtlCol="0">
            <a:spAutoFit/>
          </a:bodyPr>
          <a:lstStyle/>
          <a:p>
            <a:r>
              <a:rPr lang="en-US" sz="1600" baseline="30000" dirty="0" err="1" smtClean="0">
                <a:solidFill>
                  <a:srgbClr val="FFFFFF"/>
                </a:solidFill>
                <a:effectLst>
                  <a:outerShdw blurRad="50800" dist="38100" dir="2700000" algn="tl" rotWithShape="0">
                    <a:srgbClr val="000000">
                      <a:alpha val="77000"/>
                    </a:srgbClr>
                  </a:outerShdw>
                </a:effectLst>
                <a:latin typeface="+mn-lt"/>
              </a:rPr>
              <a:t>a</a:t>
            </a:r>
            <a:r>
              <a:rPr lang="en-US" sz="1600" dirty="0" err="1" smtClean="0">
                <a:solidFill>
                  <a:srgbClr val="FFFFFF"/>
                </a:solidFill>
                <a:effectLst>
                  <a:outerShdw blurRad="50800" dist="38100" dir="2700000" algn="tl" rotWithShape="0">
                    <a:srgbClr val="000000">
                      <a:alpha val="77000"/>
                    </a:srgbClr>
                  </a:outerShdw>
                </a:effectLst>
                <a:latin typeface="+mn-lt"/>
              </a:rPr>
              <a:t>Totals</a:t>
            </a:r>
            <a:r>
              <a:rPr lang="en-US" sz="1600" dirty="0" smtClean="0">
                <a:solidFill>
                  <a:srgbClr val="FFFFFF"/>
                </a:solidFill>
                <a:effectLst>
                  <a:outerShdw blurRad="50800" dist="38100" dir="2700000" algn="tl" rotWithShape="0">
                    <a:srgbClr val="000000">
                      <a:alpha val="77000"/>
                    </a:srgbClr>
                  </a:outerShdw>
                </a:effectLst>
                <a:latin typeface="+mn-lt"/>
              </a:rPr>
              <a:t> in this column sum to more than 100% due to multiple medication use at some visits</a:t>
            </a:r>
            <a:endParaRPr lang="en-US" sz="1600" dirty="0">
              <a:solidFill>
                <a:srgbClr val="FFFFFF"/>
              </a:solidFill>
              <a:effectLst>
                <a:outerShdw blurRad="50800" dist="38100" dir="2700000" algn="tl" rotWithShape="0">
                  <a:srgbClr val="000000">
                    <a:alpha val="77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Disparities and Realities</a:t>
            </a:r>
            <a:r>
              <a:rPr lang="en-US" baseline="0" dirty="0" smtClean="0"/>
              <a:t> about </a:t>
            </a:r>
            <a:r>
              <a:rPr lang="en-US" baseline="0" dirty="0" err="1" smtClean="0"/>
              <a:t>scd</a:t>
            </a:r>
            <a:r>
              <a:rPr lang="en-US" baseline="0" dirty="0" smtClean="0"/>
              <a:t> pain and Opioid use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970104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8" y="38100"/>
            <a:ext cx="9048412" cy="635791"/>
          </a:xfrm>
        </p:spPr>
        <p:txBody>
          <a:bodyPr>
            <a:noAutofit/>
          </a:bodyPr>
          <a:lstStyle/>
          <a:p>
            <a:r>
              <a:rPr lang="en-US" sz="2800" dirty="0" err="1" smtClean="0">
                <a:effectLst>
                  <a:outerShdw blurRad="50800" dist="38100" dir="2700000" algn="tl" rotWithShape="0">
                    <a:srgbClr val="000000">
                      <a:alpha val="74000"/>
                    </a:srgbClr>
                  </a:outerShdw>
                </a:effectLst>
              </a:rPr>
              <a:t>PiSCES</a:t>
            </a:r>
            <a:r>
              <a:rPr lang="en-US" sz="2800" dirty="0" smtClean="0">
                <a:effectLst>
                  <a:outerShdw blurRad="50800" dist="38100" dir="2700000" algn="tl" rotWithShape="0">
                    <a:srgbClr val="000000">
                      <a:alpha val="74000"/>
                    </a:srgbClr>
                  </a:outerShdw>
                </a:effectLst>
              </a:rPr>
              <a:t>: No., %people </a:t>
            </a:r>
            <a:r>
              <a:rPr lang="en-US" sz="2800" dirty="0">
                <a:effectLst>
                  <a:outerShdw blurRad="50800" dist="38100" dir="2700000" algn="tl" rotWithShape="0">
                    <a:srgbClr val="000000">
                      <a:alpha val="74000"/>
                    </a:srgbClr>
                  </a:outerShdw>
                </a:effectLst>
              </a:rPr>
              <a:t>who ever took specific medications </a:t>
            </a:r>
          </a:p>
        </p:txBody>
      </p:sp>
      <p:sp>
        <p:nvSpPr>
          <p:cNvPr id="3" name="Content Placeholder 2"/>
          <p:cNvSpPr>
            <a:spLocks noGrp="1"/>
          </p:cNvSpPr>
          <p:nvPr>
            <p:ph idx="1"/>
          </p:nvPr>
        </p:nvSpPr>
        <p:spPr>
          <a:xfrm>
            <a:off x="666749" y="1752600"/>
            <a:ext cx="7921579" cy="831265"/>
          </a:xfrm>
        </p:spPr>
        <p:txBody>
          <a:bodyPr>
            <a:normAutofit fontScale="47500" lnSpcReduction="20000"/>
          </a:bodyPr>
          <a:lstStyle/>
          <a:p>
            <a:r>
              <a:rPr lang="en-US" sz="2400" dirty="0"/>
              <a:t>Adults with SCD (n=219) </a:t>
            </a:r>
            <a:endParaRPr lang="en-US" sz="2400" dirty="0" smtClean="0"/>
          </a:p>
          <a:p>
            <a:r>
              <a:rPr lang="en-US" sz="2400" dirty="0" smtClean="0"/>
              <a:t>Used opioids </a:t>
            </a:r>
            <a:r>
              <a:rPr lang="en-US" sz="2400" dirty="0"/>
              <a:t>on 12,311 (78 percent) of 15,778 home pain days. </a:t>
            </a:r>
            <a:endParaRPr lang="en-US" sz="2400" dirty="0" smtClean="0"/>
          </a:p>
          <a:p>
            <a:r>
              <a:rPr lang="en-US" sz="1200" dirty="0">
                <a:effectLst/>
              </a:rPr>
              <a:t>*31 of 219 subjects did not use opioids on pain days. </a:t>
            </a:r>
          </a:p>
          <a:p>
            <a:endParaRPr lang="en-US" sz="2400" dirty="0" smtClean="0"/>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1200" dirty="0" smtClean="0">
                <a:solidFill>
                  <a:schemeClr val="tx1"/>
                </a:solidFill>
                <a:effectLst/>
              </a:rPr>
              <a:t>Smith WR, </a:t>
            </a:r>
            <a:r>
              <a:rPr lang="en-US" sz="1200" dirty="0" err="1" smtClean="0">
                <a:solidFill>
                  <a:schemeClr val="tx1"/>
                </a:solidFill>
                <a:effectLst/>
              </a:rPr>
              <a:t>McClish</a:t>
            </a:r>
            <a:r>
              <a:rPr lang="en-US" sz="1200" dirty="0" smtClean="0">
                <a:solidFill>
                  <a:schemeClr val="tx1"/>
                </a:solidFill>
                <a:effectLst/>
              </a:rPr>
              <a:t> DK, </a:t>
            </a:r>
            <a:r>
              <a:rPr lang="en-US" sz="1200" dirty="0" err="1" smtClean="0">
                <a:solidFill>
                  <a:schemeClr val="tx1"/>
                </a:solidFill>
                <a:effectLst/>
              </a:rPr>
              <a:t>Dahman</a:t>
            </a:r>
            <a:r>
              <a:rPr lang="en-US" sz="1200" dirty="0" smtClean="0">
                <a:solidFill>
                  <a:schemeClr val="tx1"/>
                </a:solidFill>
                <a:effectLst/>
              </a:rPr>
              <a:t> BA, </a:t>
            </a:r>
            <a:r>
              <a:rPr lang="en-US" sz="1200" dirty="0" err="1" smtClean="0">
                <a:solidFill>
                  <a:schemeClr val="tx1"/>
                </a:solidFill>
                <a:effectLst/>
              </a:rPr>
              <a:t>Levenson</a:t>
            </a:r>
            <a:r>
              <a:rPr lang="en-US" sz="1200" dirty="0" smtClean="0">
                <a:solidFill>
                  <a:schemeClr val="tx1"/>
                </a:solidFill>
                <a:effectLst/>
              </a:rPr>
              <a:t> JL, </a:t>
            </a:r>
            <a:r>
              <a:rPr lang="en-US" sz="1200" dirty="0" err="1" smtClean="0">
                <a:solidFill>
                  <a:schemeClr val="tx1"/>
                </a:solidFill>
                <a:effectLst/>
              </a:rPr>
              <a:t>Aisiku</a:t>
            </a:r>
            <a:r>
              <a:rPr lang="en-US" sz="1200" dirty="0" smtClean="0">
                <a:solidFill>
                  <a:schemeClr val="tx1"/>
                </a:solidFill>
                <a:effectLst/>
              </a:rPr>
              <a:t> IP, de A </a:t>
            </a:r>
            <a:r>
              <a:rPr lang="en-US" sz="1200" dirty="0" err="1" smtClean="0">
                <a:solidFill>
                  <a:schemeClr val="tx1"/>
                </a:solidFill>
                <a:effectLst/>
              </a:rPr>
              <a:t>Citero</a:t>
            </a:r>
            <a:r>
              <a:rPr lang="en-US" sz="1200" dirty="0" smtClean="0">
                <a:solidFill>
                  <a:schemeClr val="tx1"/>
                </a:solidFill>
                <a:effectLst/>
              </a:rPr>
              <a:t> V,</a:t>
            </a:r>
            <a:r>
              <a:rPr lang="en-US" sz="1200" baseline="0" dirty="0" smtClean="0">
                <a:solidFill>
                  <a:schemeClr val="tx1"/>
                </a:solidFill>
                <a:effectLst/>
              </a:rPr>
              <a:t> </a:t>
            </a:r>
            <a:r>
              <a:rPr lang="en-US" sz="1200" dirty="0" err="1" smtClean="0">
                <a:solidFill>
                  <a:schemeClr val="tx1"/>
                </a:solidFill>
                <a:effectLst/>
              </a:rPr>
              <a:t>Bovbjerg</a:t>
            </a:r>
            <a:r>
              <a:rPr lang="en-US" sz="1200" dirty="0" smtClean="0">
                <a:solidFill>
                  <a:schemeClr val="tx1"/>
                </a:solidFill>
                <a:effectLst/>
              </a:rPr>
              <a:t> VE, Roberts JD, </a:t>
            </a:r>
            <a:r>
              <a:rPr lang="en-US" sz="1200" dirty="0" err="1" smtClean="0">
                <a:solidFill>
                  <a:schemeClr val="tx1"/>
                </a:solidFill>
                <a:effectLst/>
              </a:rPr>
              <a:t>Penberthy</a:t>
            </a:r>
            <a:r>
              <a:rPr lang="en-US" sz="1200" dirty="0" smtClean="0">
                <a:solidFill>
                  <a:schemeClr val="tx1"/>
                </a:solidFill>
                <a:effectLst/>
              </a:rPr>
              <a:t> LT, </a:t>
            </a:r>
            <a:r>
              <a:rPr lang="en-US" sz="1200" dirty="0" err="1" smtClean="0">
                <a:solidFill>
                  <a:schemeClr val="tx1"/>
                </a:solidFill>
                <a:effectLst/>
              </a:rPr>
              <a:t>Roseff</a:t>
            </a:r>
            <a:r>
              <a:rPr lang="en-US" sz="1200" dirty="0" smtClean="0">
                <a:solidFill>
                  <a:schemeClr val="tx1"/>
                </a:solidFill>
                <a:effectLst/>
              </a:rPr>
              <a:t> SD. Daily home opioid use in adults</a:t>
            </a:r>
            <a:r>
              <a:rPr lang="en-US" sz="1200" baseline="0" dirty="0" smtClean="0">
                <a:solidFill>
                  <a:schemeClr val="tx1"/>
                </a:solidFill>
                <a:effectLst/>
              </a:rPr>
              <a:t> </a:t>
            </a:r>
            <a:r>
              <a:rPr lang="en-US" sz="1200" dirty="0" smtClean="0">
                <a:solidFill>
                  <a:schemeClr val="tx1"/>
                </a:solidFill>
                <a:effectLst/>
              </a:rPr>
              <a:t>with sickle cell disease: The </a:t>
            </a:r>
            <a:r>
              <a:rPr lang="en-US" sz="1200" dirty="0" err="1" smtClean="0">
                <a:solidFill>
                  <a:schemeClr val="tx1"/>
                </a:solidFill>
                <a:effectLst/>
              </a:rPr>
              <a:t>PiSCES</a:t>
            </a:r>
            <a:r>
              <a:rPr lang="en-US" sz="1200" dirty="0" smtClean="0">
                <a:solidFill>
                  <a:schemeClr val="tx1"/>
                </a:solidFill>
                <a:effectLst/>
              </a:rPr>
              <a:t> project. J Opioid </a:t>
            </a:r>
            <a:r>
              <a:rPr lang="en-US" sz="1200" dirty="0" err="1" smtClean="0">
                <a:solidFill>
                  <a:schemeClr val="tx1"/>
                </a:solidFill>
                <a:effectLst/>
              </a:rPr>
              <a:t>Manag</a:t>
            </a:r>
            <a:r>
              <a:rPr lang="en-US" sz="1200" dirty="0" smtClean="0">
                <a:solidFill>
                  <a:schemeClr val="tx1"/>
                </a:solidFill>
                <a:effectLst/>
              </a:rPr>
              <a:t>. 2015</a:t>
            </a:r>
            <a:r>
              <a:rPr lang="en-US" sz="1200" baseline="0" dirty="0" smtClean="0">
                <a:solidFill>
                  <a:schemeClr val="tx1"/>
                </a:solidFill>
                <a:effectLst/>
              </a:rPr>
              <a:t> </a:t>
            </a:r>
            <a:r>
              <a:rPr lang="en-US" sz="1200" dirty="0" smtClean="0">
                <a:solidFill>
                  <a:schemeClr val="tx1"/>
                </a:solidFill>
                <a:effectLst/>
              </a:rPr>
              <a:t>May-Jun;11(3):243-53. </a:t>
            </a:r>
            <a:r>
              <a:rPr lang="en-US" sz="1200" dirty="0" err="1" smtClean="0">
                <a:solidFill>
                  <a:schemeClr val="tx1"/>
                </a:solidFill>
                <a:effectLst/>
              </a:rPr>
              <a:t>doi</a:t>
            </a:r>
            <a:r>
              <a:rPr lang="en-US" sz="1200" dirty="0" smtClean="0">
                <a:solidFill>
                  <a:schemeClr val="tx1"/>
                </a:solidFill>
                <a:effectLst/>
              </a:rPr>
              <a:t>: 10.5055/jom.2015.0273. PubMed PMID: 25985809</a:t>
            </a:r>
            <a:endParaRPr lang="en-US" sz="1200" dirty="0" smtClean="0">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431690584"/>
              </p:ext>
            </p:extLst>
          </p:nvPr>
        </p:nvGraphicFramePr>
        <p:xfrm>
          <a:off x="368696" y="673891"/>
          <a:ext cx="8446438" cy="6034402"/>
        </p:xfrm>
        <a:graphic>
          <a:graphicData uri="http://schemas.openxmlformats.org/drawingml/2006/table">
            <a:tbl>
              <a:tblPr firstRow="1" bandRow="1">
                <a:tableStyleId>{5C22544A-7EE6-4342-B048-85BDC9FD1C3A}</a:tableStyleId>
              </a:tblPr>
              <a:tblGrid>
                <a:gridCol w="4223219"/>
                <a:gridCol w="4223219"/>
              </a:tblGrid>
              <a:tr h="370840">
                <a:tc>
                  <a:txBody>
                    <a:bodyPr/>
                    <a:lstStyle/>
                    <a:p>
                      <a:pPr marL="0" marR="0">
                        <a:spcBef>
                          <a:spcPts val="0"/>
                        </a:spcBef>
                        <a:spcAft>
                          <a:spcPts val="0"/>
                        </a:spcAft>
                      </a:pPr>
                      <a:r>
                        <a:rPr lang="en-US" sz="1100" dirty="0">
                          <a:solidFill>
                            <a:srgbClr val="000000"/>
                          </a:solidFill>
                          <a:effectLst/>
                          <a:latin typeface="Arial"/>
                          <a:ea typeface="Times New Roman"/>
                        </a:rPr>
                        <a:t> </a:t>
                      </a:r>
                      <a:r>
                        <a:rPr lang="en-US" sz="1100" dirty="0" err="1" smtClean="0">
                          <a:solidFill>
                            <a:srgbClr val="000000"/>
                          </a:solidFill>
                          <a:effectLst/>
                          <a:latin typeface="Arial"/>
                          <a:ea typeface="Times New Roman"/>
                        </a:rPr>
                        <a:t>Oipioid</a:t>
                      </a:r>
                      <a:endParaRPr lang="en-US" sz="1200" dirty="0">
                        <a:effectLst/>
                        <a:latin typeface="Times New Roman"/>
                        <a:ea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a:ea typeface="Times New Roman"/>
                        </a:rPr>
                        <a:t>No. (%), All </a:t>
                      </a:r>
                      <a:r>
                        <a:rPr lang="en-US" sz="1100" dirty="0" smtClean="0">
                          <a:solidFill>
                            <a:srgbClr val="000000"/>
                          </a:solidFill>
                          <a:effectLst/>
                          <a:latin typeface="Arial"/>
                          <a:ea typeface="Times New Roman"/>
                        </a:rPr>
                        <a:t>Subjects( </a:t>
                      </a:r>
                      <a:r>
                        <a:rPr lang="en-US" sz="1200" i="1" dirty="0" smtClean="0">
                          <a:solidFill>
                            <a:srgbClr val="000000"/>
                          </a:solidFill>
                          <a:effectLst/>
                          <a:latin typeface="Arial"/>
                          <a:ea typeface="Times New Roman"/>
                        </a:rPr>
                        <a:t>N=188)*</a:t>
                      </a:r>
                      <a:endParaRPr lang="en-US" sz="1400" dirty="0" smtClean="0">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a:txBody>
                  <a:tcPr marL="68580" marR="68580" marT="0" marB="0"/>
                </a:tc>
              </a:tr>
              <a:tr h="163855">
                <a:tc>
                  <a:txBody>
                    <a:bodyPr/>
                    <a:lstStyle/>
                    <a:p>
                      <a:pPr marL="0" marR="0">
                        <a:spcBef>
                          <a:spcPts val="0"/>
                        </a:spcBef>
                        <a:spcAft>
                          <a:spcPts val="0"/>
                        </a:spcAft>
                      </a:pPr>
                      <a:r>
                        <a:rPr lang="en-US" sz="1100" b="1" dirty="0">
                          <a:solidFill>
                            <a:srgbClr val="000000"/>
                          </a:solidFill>
                          <a:effectLst/>
                          <a:latin typeface="Arial"/>
                          <a:ea typeface="Times New Roman"/>
                        </a:rPr>
                        <a:t>Long-acting opioids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68580" marR="68580" marT="0" marB="0"/>
                </a:tc>
              </a:tr>
              <a:tr h="221391">
                <a:tc>
                  <a:txBody>
                    <a:bodyPr/>
                    <a:lstStyle/>
                    <a:p>
                      <a:pPr marL="0" marR="0" algn="r">
                        <a:spcBef>
                          <a:spcPts val="0"/>
                        </a:spcBef>
                        <a:spcAft>
                          <a:spcPts val="0"/>
                        </a:spcAft>
                      </a:pPr>
                      <a:r>
                        <a:rPr lang="en-US" sz="1100" dirty="0">
                          <a:solidFill>
                            <a:srgbClr val="000000"/>
                          </a:solidFill>
                          <a:effectLst/>
                          <a:latin typeface="Arial"/>
                          <a:ea typeface="Times New Roman"/>
                        </a:rPr>
                        <a:t> Oxycodone</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19 (10.1)</a:t>
                      </a:r>
                      <a:endParaRPr lang="en-US" sz="1200">
                        <a:effectLst/>
                        <a:latin typeface="Times New Roman"/>
                        <a:ea typeface="Times New Roman"/>
                      </a:endParaRPr>
                    </a:p>
                  </a:txBody>
                  <a:tcPr marL="68580" marR="68580" marT="0" marB="0"/>
                </a:tc>
              </a:tr>
              <a:tr h="178260">
                <a:tc>
                  <a:txBody>
                    <a:bodyPr/>
                    <a:lstStyle/>
                    <a:p>
                      <a:pPr marL="0" marR="0" algn="r">
                        <a:spcBef>
                          <a:spcPts val="0"/>
                        </a:spcBef>
                        <a:spcAft>
                          <a:spcPts val="0"/>
                        </a:spcAft>
                      </a:pPr>
                      <a:r>
                        <a:rPr lang="en-US" sz="1100" b="1" dirty="0">
                          <a:solidFill>
                            <a:srgbClr val="000000"/>
                          </a:solidFill>
                          <a:effectLst/>
                          <a:latin typeface="Arial"/>
                          <a:ea typeface="Times New Roman"/>
                        </a:rPr>
                        <a:t> Morphine</a:t>
                      </a:r>
                      <a:endParaRPr lang="en-US" sz="12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b="1" dirty="0">
                          <a:solidFill>
                            <a:srgbClr val="000000"/>
                          </a:solidFill>
                          <a:effectLst/>
                          <a:latin typeface="Arial"/>
                          <a:ea typeface="Times New Roman"/>
                        </a:rPr>
                        <a:t>44 (23.4)</a:t>
                      </a:r>
                      <a:endParaRPr lang="en-US" sz="1200" b="1" dirty="0">
                        <a:effectLst/>
                        <a:latin typeface="Times New Roman"/>
                        <a:ea typeface="Times New Roman"/>
                      </a:endParaRPr>
                    </a:p>
                  </a:txBody>
                  <a:tcPr marL="68580" marR="68580" marT="0" marB="0"/>
                </a:tc>
              </a:tr>
              <a:tr h="162439">
                <a:tc>
                  <a:txBody>
                    <a:bodyPr/>
                    <a:lstStyle/>
                    <a:p>
                      <a:pPr marL="0" marR="0" algn="r">
                        <a:spcBef>
                          <a:spcPts val="0"/>
                        </a:spcBef>
                        <a:spcAft>
                          <a:spcPts val="0"/>
                        </a:spcAft>
                      </a:pPr>
                      <a:r>
                        <a:rPr lang="en-US" sz="1100">
                          <a:solidFill>
                            <a:srgbClr val="000000"/>
                          </a:solidFill>
                          <a:effectLst/>
                          <a:latin typeface="Arial"/>
                          <a:ea typeface="Times New Roman"/>
                        </a:rPr>
                        <a:t> Methadone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latin typeface="Arial"/>
                          <a:ea typeface="Times New Roman"/>
                        </a:rPr>
                        <a:t>24 (13.0)</a:t>
                      </a:r>
                      <a:endParaRPr lang="en-US" sz="1200" dirty="0">
                        <a:effectLst/>
                        <a:latin typeface="Times New Roman"/>
                        <a:ea typeface="Times New Roman"/>
                      </a:endParaRPr>
                    </a:p>
                  </a:txBody>
                  <a:tcPr marL="68580" marR="68580" marT="0" marB="0"/>
                </a:tc>
              </a:tr>
              <a:tr h="228544">
                <a:tc>
                  <a:txBody>
                    <a:bodyPr/>
                    <a:lstStyle/>
                    <a:p>
                      <a:pPr marL="0" marR="0" algn="r">
                        <a:spcBef>
                          <a:spcPts val="0"/>
                        </a:spcBef>
                        <a:spcAft>
                          <a:spcPts val="0"/>
                        </a:spcAft>
                      </a:pPr>
                      <a:r>
                        <a:rPr lang="en-US" sz="1100">
                          <a:solidFill>
                            <a:srgbClr val="000000"/>
                          </a:solidFill>
                          <a:effectLst/>
                          <a:latin typeface="Arial"/>
                          <a:ea typeface="Times New Roman"/>
                        </a:rPr>
                        <a:t> Fentanyl</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16 (  8.5)</a:t>
                      </a:r>
                      <a:endParaRPr lang="en-US" sz="1200">
                        <a:effectLst/>
                        <a:latin typeface="Times New Roman"/>
                        <a:ea typeface="Times New Roman"/>
                      </a:endParaRPr>
                    </a:p>
                  </a:txBody>
                  <a:tcPr marL="68580" marR="68580" marT="0" marB="0"/>
                </a:tc>
              </a:tr>
              <a:tr h="253686">
                <a:tc>
                  <a:txBody>
                    <a:bodyPr/>
                    <a:lstStyle/>
                    <a:p>
                      <a:pPr marL="0" marR="0" algn="r">
                        <a:spcBef>
                          <a:spcPts val="0"/>
                        </a:spcBef>
                        <a:spcAft>
                          <a:spcPts val="0"/>
                        </a:spcAft>
                      </a:pPr>
                      <a:r>
                        <a:rPr lang="en-US" sz="1100" dirty="0">
                          <a:solidFill>
                            <a:srgbClr val="000000"/>
                          </a:solidFill>
                          <a:effectLst/>
                          <a:latin typeface="Arial"/>
                          <a:ea typeface="Times New Roman"/>
                        </a:rPr>
                        <a:t>Any of the above long-acting</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85 (45.2)</a:t>
                      </a:r>
                      <a:endParaRPr lang="en-US" sz="1200" dirty="0">
                        <a:effectLst/>
                        <a:latin typeface="Times New Roman"/>
                        <a:ea typeface="Times New Roman"/>
                      </a:endParaRPr>
                    </a:p>
                  </a:txBody>
                  <a:tcPr marL="68580" marR="68580" marT="0" marB="0"/>
                </a:tc>
              </a:tr>
              <a:tr h="215267">
                <a:tc>
                  <a:txBody>
                    <a:bodyPr/>
                    <a:lstStyle/>
                    <a:p>
                      <a:pPr marL="0" marR="0">
                        <a:spcBef>
                          <a:spcPts val="0"/>
                        </a:spcBef>
                        <a:spcAft>
                          <a:spcPts val="0"/>
                        </a:spcAft>
                      </a:pPr>
                      <a:r>
                        <a:rPr lang="en-US" sz="1100" b="1" dirty="0">
                          <a:solidFill>
                            <a:srgbClr val="000000"/>
                          </a:solidFill>
                          <a:effectLst/>
                          <a:latin typeface="Arial"/>
                          <a:ea typeface="Times New Roman"/>
                        </a:rPr>
                        <a:t>Short-acting opioids (including </a:t>
                      </a:r>
                      <a:r>
                        <a:rPr lang="en-US" sz="1100" b="1" dirty="0" smtClean="0">
                          <a:solidFill>
                            <a:srgbClr val="000000"/>
                          </a:solidFill>
                          <a:effectLst/>
                          <a:latin typeface="Arial"/>
                          <a:ea typeface="Times New Roman"/>
                        </a:rPr>
                        <a:t>combination analgesics</a:t>
                      </a:r>
                      <a:r>
                        <a:rPr lang="en-US" sz="1100" b="1" dirty="0">
                          <a:solidFill>
                            <a:srgbClr val="000000"/>
                          </a:solidFill>
                          <a:effectLst/>
                          <a:latin typeface="Arial"/>
                          <a:ea typeface="Times New Roman"/>
                        </a:rPr>
                        <a:t>)</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tc>
              </a:tr>
              <a:tr h="219876">
                <a:tc>
                  <a:txBody>
                    <a:bodyPr/>
                    <a:lstStyle/>
                    <a:p>
                      <a:pPr marL="0" marR="0" algn="r">
                        <a:spcBef>
                          <a:spcPts val="0"/>
                        </a:spcBef>
                        <a:spcAft>
                          <a:spcPts val="0"/>
                        </a:spcAft>
                      </a:pPr>
                      <a:r>
                        <a:rPr lang="en-US" sz="1100" dirty="0">
                          <a:solidFill>
                            <a:srgbClr val="000000"/>
                          </a:solidFill>
                          <a:effectLst/>
                          <a:latin typeface="Arial"/>
                          <a:ea typeface="Times New Roman"/>
                        </a:rPr>
                        <a:t>Codeine</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37 (19.7)</a:t>
                      </a:r>
                      <a:endParaRPr lang="en-US" sz="1200">
                        <a:effectLst/>
                        <a:latin typeface="Times New Roman"/>
                        <a:ea typeface="Times New Roman"/>
                      </a:endParaRPr>
                    </a:p>
                  </a:txBody>
                  <a:tcPr marL="68580" marR="68580" marT="0" marB="0"/>
                </a:tc>
              </a:tr>
              <a:tr h="217709">
                <a:tc>
                  <a:txBody>
                    <a:bodyPr/>
                    <a:lstStyle/>
                    <a:p>
                      <a:pPr marL="0" marR="0" algn="r">
                        <a:spcBef>
                          <a:spcPts val="0"/>
                        </a:spcBef>
                        <a:spcAft>
                          <a:spcPts val="0"/>
                        </a:spcAft>
                      </a:pPr>
                      <a:r>
                        <a:rPr lang="en-US" sz="1100" b="1" dirty="0">
                          <a:solidFill>
                            <a:srgbClr val="000000"/>
                          </a:solidFill>
                          <a:effectLst/>
                          <a:latin typeface="Arial"/>
                          <a:ea typeface="Times New Roman"/>
                        </a:rPr>
                        <a:t>Oxycodone </a:t>
                      </a:r>
                      <a:endParaRPr lang="en-US" sz="12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b="1" dirty="0">
                          <a:solidFill>
                            <a:srgbClr val="000000"/>
                          </a:solidFill>
                          <a:effectLst/>
                          <a:latin typeface="Arial"/>
                          <a:ea typeface="Times New Roman"/>
                        </a:rPr>
                        <a:t>77 (41.0)</a:t>
                      </a:r>
                      <a:endParaRPr lang="en-US" sz="1200" b="1" dirty="0">
                        <a:effectLst/>
                        <a:latin typeface="Times New Roman"/>
                        <a:ea typeface="Times New Roman"/>
                      </a:endParaRPr>
                    </a:p>
                  </a:txBody>
                  <a:tcPr marL="68580" marR="68580" marT="0" marB="0"/>
                </a:tc>
              </a:tr>
              <a:tr h="215542">
                <a:tc>
                  <a:txBody>
                    <a:bodyPr/>
                    <a:lstStyle/>
                    <a:p>
                      <a:pPr marL="0" marR="0" algn="r">
                        <a:spcBef>
                          <a:spcPts val="0"/>
                        </a:spcBef>
                        <a:spcAft>
                          <a:spcPts val="0"/>
                        </a:spcAft>
                      </a:pPr>
                      <a:r>
                        <a:rPr lang="en-US" sz="1100">
                          <a:solidFill>
                            <a:srgbClr val="000000"/>
                          </a:solidFill>
                          <a:effectLst/>
                          <a:latin typeface="Arial"/>
                          <a:ea typeface="Times New Roman"/>
                        </a:rPr>
                        <a:t>Morphine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53 (28.2)</a:t>
                      </a:r>
                      <a:endParaRPr lang="en-US" sz="1200" dirty="0">
                        <a:effectLst/>
                        <a:latin typeface="Times New Roman"/>
                        <a:ea typeface="Times New Roman"/>
                      </a:endParaRPr>
                    </a:p>
                  </a:txBody>
                  <a:tcPr marL="68580" marR="68580" marT="0" marB="0"/>
                </a:tc>
              </a:tr>
              <a:tr h="227030">
                <a:tc>
                  <a:txBody>
                    <a:bodyPr/>
                    <a:lstStyle/>
                    <a:p>
                      <a:pPr marL="0" marR="0" algn="r">
                        <a:spcBef>
                          <a:spcPts val="0"/>
                        </a:spcBef>
                        <a:spcAft>
                          <a:spcPts val="0"/>
                        </a:spcAft>
                      </a:pPr>
                      <a:r>
                        <a:rPr lang="en-US" sz="1100">
                          <a:solidFill>
                            <a:srgbClr val="000000"/>
                          </a:solidFill>
                          <a:effectLst/>
                          <a:latin typeface="Arial"/>
                          <a:ea typeface="Times New Roman"/>
                        </a:rPr>
                        <a:t>Hydromorphone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48 (25.5)</a:t>
                      </a:r>
                      <a:endParaRPr lang="en-US" sz="1200">
                        <a:effectLst/>
                        <a:latin typeface="Times New Roman"/>
                        <a:ea typeface="Times New Roman"/>
                      </a:endParaRPr>
                    </a:p>
                  </a:txBody>
                  <a:tcPr marL="68580" marR="68580" marT="0" marB="0"/>
                </a:tc>
              </a:tr>
              <a:tr h="183899">
                <a:tc>
                  <a:txBody>
                    <a:bodyPr/>
                    <a:lstStyle/>
                    <a:p>
                      <a:pPr marL="0" marR="0" algn="r">
                        <a:spcBef>
                          <a:spcPts val="0"/>
                        </a:spcBef>
                        <a:spcAft>
                          <a:spcPts val="0"/>
                        </a:spcAft>
                      </a:pPr>
                      <a:r>
                        <a:rPr lang="en-US" sz="1100">
                          <a:solidFill>
                            <a:srgbClr val="000000"/>
                          </a:solidFill>
                          <a:effectLst/>
                          <a:latin typeface="Arial"/>
                          <a:ea typeface="Times New Roman"/>
                        </a:rPr>
                        <a:t>Hydrocodone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31 (16.5)</a:t>
                      </a:r>
                      <a:endParaRPr lang="en-US" sz="1200">
                        <a:effectLst/>
                        <a:latin typeface="Times New Roman"/>
                        <a:ea typeface="Times New Roman"/>
                      </a:endParaRPr>
                    </a:p>
                  </a:txBody>
                  <a:tcPr marL="68580" marR="68580" marT="0" marB="0"/>
                </a:tc>
              </a:tr>
              <a:tr h="222696">
                <a:tc>
                  <a:txBody>
                    <a:bodyPr/>
                    <a:lstStyle/>
                    <a:p>
                      <a:pPr marL="0" marR="0" algn="r">
                        <a:spcBef>
                          <a:spcPts val="0"/>
                        </a:spcBef>
                        <a:spcAft>
                          <a:spcPts val="0"/>
                        </a:spcAft>
                      </a:pPr>
                      <a:r>
                        <a:rPr lang="en-US" sz="1100">
                          <a:solidFill>
                            <a:srgbClr val="000000"/>
                          </a:solidFill>
                          <a:effectLst/>
                          <a:latin typeface="Arial"/>
                          <a:ea typeface="Times New Roman"/>
                        </a:rPr>
                        <a:t> Meperedine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18 (  9.6)</a:t>
                      </a:r>
                      <a:endParaRPr lang="en-US" sz="1200" dirty="0">
                        <a:effectLst/>
                        <a:latin typeface="Times New Roman"/>
                        <a:ea typeface="Times New Roman"/>
                      </a:endParaRPr>
                    </a:p>
                  </a:txBody>
                  <a:tcPr marL="68580" marR="68580" marT="0" marB="0"/>
                </a:tc>
              </a:tr>
              <a:tr h="234183">
                <a:tc>
                  <a:txBody>
                    <a:bodyPr/>
                    <a:lstStyle/>
                    <a:p>
                      <a:pPr marL="0" marR="0" algn="r">
                        <a:spcBef>
                          <a:spcPts val="0"/>
                        </a:spcBef>
                        <a:spcAft>
                          <a:spcPts val="0"/>
                        </a:spcAft>
                      </a:pPr>
                      <a:r>
                        <a:rPr lang="en-US" sz="1100">
                          <a:solidFill>
                            <a:srgbClr val="000000"/>
                          </a:solidFill>
                          <a:effectLst/>
                          <a:latin typeface="Arial"/>
                          <a:ea typeface="Times New Roman"/>
                        </a:rPr>
                        <a:t>Propoxyphene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6 ( 3.2)</a:t>
                      </a:r>
                      <a:endParaRPr lang="en-US" sz="1200" dirty="0">
                        <a:effectLst/>
                        <a:latin typeface="Times New Roman"/>
                        <a:ea typeface="Times New Roman"/>
                      </a:endParaRPr>
                    </a:p>
                  </a:txBody>
                  <a:tcPr marL="68580" marR="68580" marT="0" marB="0"/>
                </a:tc>
              </a:tr>
              <a:tr h="204707">
                <a:tc>
                  <a:txBody>
                    <a:bodyPr/>
                    <a:lstStyle/>
                    <a:p>
                      <a:pPr marL="0" marR="0" algn="r">
                        <a:spcBef>
                          <a:spcPts val="0"/>
                        </a:spcBef>
                        <a:spcAft>
                          <a:spcPts val="0"/>
                        </a:spcAft>
                      </a:pPr>
                      <a:r>
                        <a:rPr lang="en-US" sz="1100">
                          <a:solidFill>
                            <a:srgbClr val="000000"/>
                          </a:solidFill>
                          <a:effectLst/>
                          <a:latin typeface="Arial"/>
                          <a:ea typeface="Times New Roman"/>
                        </a:rPr>
                        <a:t>Tramadol</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3 ( 1.6)</a:t>
                      </a:r>
                      <a:endParaRPr lang="en-US" sz="1200" dirty="0">
                        <a:effectLst/>
                        <a:latin typeface="Times New Roman"/>
                        <a:ea typeface="Times New Roman"/>
                      </a:endParaRPr>
                    </a:p>
                  </a:txBody>
                  <a:tcPr marL="68580" marR="68580" marT="0" marB="0"/>
                </a:tc>
              </a:tr>
              <a:tr h="216195">
                <a:tc>
                  <a:txBody>
                    <a:bodyPr/>
                    <a:lstStyle/>
                    <a:p>
                      <a:pPr marL="0" marR="0" algn="r">
                        <a:spcBef>
                          <a:spcPts val="0"/>
                        </a:spcBef>
                        <a:spcAft>
                          <a:spcPts val="0"/>
                        </a:spcAft>
                      </a:pPr>
                      <a:r>
                        <a:rPr lang="en-US" sz="1100">
                          <a:solidFill>
                            <a:srgbClr val="000000"/>
                          </a:solidFill>
                          <a:effectLst/>
                          <a:latin typeface="Arial"/>
                          <a:ea typeface="Times New Roman"/>
                        </a:rPr>
                        <a:t>Any of the above short-acting</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177 (94.2)</a:t>
                      </a:r>
                      <a:endParaRPr lang="en-US" sz="1200" dirty="0">
                        <a:effectLst/>
                        <a:latin typeface="Times New Roman"/>
                        <a:ea typeface="Times New Roman"/>
                      </a:endParaRPr>
                    </a:p>
                  </a:txBody>
                  <a:tcPr marL="68580" marR="68580" marT="0" marB="0"/>
                </a:tc>
              </a:tr>
              <a:tr h="214028">
                <a:tc>
                  <a:txBody>
                    <a:bodyPr/>
                    <a:lstStyle/>
                    <a:p>
                      <a:pPr marL="0" marR="0">
                        <a:spcBef>
                          <a:spcPts val="0"/>
                        </a:spcBef>
                        <a:spcAft>
                          <a:spcPts val="0"/>
                        </a:spcAft>
                      </a:pPr>
                      <a:r>
                        <a:rPr lang="en-US" sz="1100" b="1">
                          <a:solidFill>
                            <a:srgbClr val="000000"/>
                          </a:solidFill>
                          <a:effectLst/>
                          <a:latin typeface="Arial"/>
                          <a:ea typeface="Times New Roman"/>
                        </a:rPr>
                        <a:t>Non-opioid analgesics (on days with no opioids)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68580" marR="68580" marT="0" marB="0"/>
                </a:tc>
              </a:tr>
              <a:tr h="157242">
                <a:tc>
                  <a:txBody>
                    <a:bodyPr/>
                    <a:lstStyle/>
                    <a:p>
                      <a:pPr marL="0" marR="0" algn="r">
                        <a:spcBef>
                          <a:spcPts val="0"/>
                        </a:spcBef>
                        <a:spcAft>
                          <a:spcPts val="0"/>
                        </a:spcAft>
                      </a:pPr>
                      <a:r>
                        <a:rPr lang="en-US" sz="1100">
                          <a:solidFill>
                            <a:srgbClr val="000000"/>
                          </a:solidFill>
                          <a:effectLst/>
                          <a:latin typeface="Arial"/>
                          <a:ea typeface="Times New Roman"/>
                        </a:rPr>
                        <a:t>Aspirin,</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  9 (4.1)</a:t>
                      </a:r>
                      <a:endParaRPr lang="en-US" sz="1200" dirty="0">
                        <a:effectLst/>
                        <a:latin typeface="Times New Roman"/>
                        <a:ea typeface="Times New Roman"/>
                      </a:endParaRPr>
                    </a:p>
                  </a:txBody>
                  <a:tcPr marL="68580" marR="68580" marT="0" marB="0"/>
                </a:tc>
              </a:tr>
              <a:tr h="209693">
                <a:tc>
                  <a:txBody>
                    <a:bodyPr/>
                    <a:lstStyle/>
                    <a:p>
                      <a:pPr marL="0" marR="0" algn="r">
                        <a:spcBef>
                          <a:spcPts val="0"/>
                        </a:spcBef>
                        <a:spcAft>
                          <a:spcPts val="0"/>
                        </a:spcAft>
                      </a:pPr>
                      <a:r>
                        <a:rPr lang="en-US" sz="1100">
                          <a:solidFill>
                            <a:srgbClr val="000000"/>
                          </a:solidFill>
                          <a:effectLst/>
                          <a:latin typeface="Arial"/>
                          <a:ea typeface="Times New Roman"/>
                        </a:rPr>
                        <a:t>Acetaminophen</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46 (21.0)</a:t>
                      </a:r>
                      <a:endParaRPr lang="en-US" sz="1200" dirty="0">
                        <a:effectLst/>
                        <a:latin typeface="Times New Roman"/>
                        <a:ea typeface="Times New Roman"/>
                      </a:endParaRPr>
                    </a:p>
                  </a:txBody>
                  <a:tcPr marL="68580" marR="68580" marT="0" marB="0"/>
                </a:tc>
              </a:tr>
              <a:tr h="193872">
                <a:tc>
                  <a:txBody>
                    <a:bodyPr/>
                    <a:lstStyle/>
                    <a:p>
                      <a:pPr marL="0" marR="0" algn="r">
                        <a:spcBef>
                          <a:spcPts val="0"/>
                        </a:spcBef>
                        <a:spcAft>
                          <a:spcPts val="0"/>
                        </a:spcAft>
                      </a:pPr>
                      <a:r>
                        <a:rPr lang="en-US" sz="1100">
                          <a:solidFill>
                            <a:srgbClr val="000000"/>
                          </a:solidFill>
                          <a:effectLst/>
                          <a:latin typeface="Arial"/>
                          <a:ea typeface="Times New Roman"/>
                        </a:rPr>
                        <a:t>NSAIDs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70 (32.0)</a:t>
                      </a:r>
                      <a:endParaRPr lang="en-US" sz="1200" dirty="0">
                        <a:effectLst/>
                        <a:latin typeface="Times New Roman"/>
                        <a:ea typeface="Times New Roman"/>
                      </a:endParaRPr>
                    </a:p>
                  </a:txBody>
                  <a:tcPr marL="68580" marR="68580" marT="0" marB="0"/>
                </a:tc>
              </a:tr>
              <a:tr h="259978">
                <a:tc>
                  <a:txBody>
                    <a:bodyPr/>
                    <a:lstStyle/>
                    <a:p>
                      <a:pPr marL="0" marR="0" algn="r">
                        <a:spcBef>
                          <a:spcPts val="0"/>
                        </a:spcBef>
                        <a:spcAft>
                          <a:spcPts val="0"/>
                        </a:spcAft>
                      </a:pPr>
                      <a:r>
                        <a:rPr lang="en-US" sz="1100">
                          <a:solidFill>
                            <a:srgbClr val="000000"/>
                          </a:solidFill>
                          <a:effectLst/>
                          <a:latin typeface="Arial"/>
                          <a:ea typeface="Times New Roman"/>
                        </a:rPr>
                        <a:t>Any of the above non-opioid analgesics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Arial"/>
                          <a:ea typeface="Times New Roman"/>
                        </a:rPr>
                        <a:t>94 (42.9)</a:t>
                      </a:r>
                      <a:endParaRPr lang="en-US" sz="1200" dirty="0">
                        <a:effectLst/>
                        <a:latin typeface="Times New Roman"/>
                        <a:ea typeface="Times New Roman"/>
                      </a:endParaRPr>
                    </a:p>
                  </a:txBody>
                  <a:tcPr marL="68580" marR="68580" marT="0" marB="0"/>
                </a:tc>
              </a:tr>
              <a:tr h="175883">
                <a:tc>
                  <a:txBody>
                    <a:bodyPr/>
                    <a:lstStyle/>
                    <a:p>
                      <a:pPr marL="0" marR="0">
                        <a:spcBef>
                          <a:spcPts val="0"/>
                        </a:spcBef>
                        <a:spcAft>
                          <a:spcPts val="0"/>
                        </a:spcAft>
                      </a:pPr>
                      <a:r>
                        <a:rPr lang="en-US" sz="1100" b="1">
                          <a:solidFill>
                            <a:srgbClr val="000000"/>
                          </a:solidFill>
                          <a:effectLst/>
                          <a:latin typeface="Arial"/>
                          <a:ea typeface="Times New Roman"/>
                        </a:rPr>
                        <a:t>Adjuvants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68580" marR="68580" marT="0" marB="0"/>
                </a:tc>
              </a:tr>
              <a:tr h="212513">
                <a:tc>
                  <a:txBody>
                    <a:bodyPr/>
                    <a:lstStyle/>
                    <a:p>
                      <a:pPr marL="0" marR="0" algn="r">
                        <a:spcBef>
                          <a:spcPts val="0"/>
                        </a:spcBef>
                        <a:spcAft>
                          <a:spcPts val="0"/>
                        </a:spcAft>
                      </a:pPr>
                      <a:r>
                        <a:rPr lang="en-US" sz="1100" dirty="0">
                          <a:solidFill>
                            <a:srgbClr val="000000"/>
                          </a:solidFill>
                          <a:effectLst/>
                          <a:latin typeface="Arial"/>
                          <a:ea typeface="Times New Roman"/>
                        </a:rPr>
                        <a:t>Antihistamines</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35 (18.6)</a:t>
                      </a:r>
                      <a:endParaRPr lang="en-US" sz="1200">
                        <a:effectLst/>
                        <a:latin typeface="Times New Roman"/>
                        <a:ea typeface="Times New Roman"/>
                      </a:endParaRPr>
                    </a:p>
                  </a:txBody>
                  <a:tcPr marL="68580" marR="68580" marT="0" marB="0"/>
                </a:tc>
              </a:tr>
              <a:tr h="210346">
                <a:tc>
                  <a:txBody>
                    <a:bodyPr/>
                    <a:lstStyle/>
                    <a:p>
                      <a:pPr marL="0" marR="0" algn="r">
                        <a:spcBef>
                          <a:spcPts val="0"/>
                        </a:spcBef>
                        <a:spcAft>
                          <a:spcPts val="0"/>
                        </a:spcAft>
                      </a:pPr>
                      <a:r>
                        <a:rPr lang="en-US" sz="1100">
                          <a:solidFill>
                            <a:srgbClr val="000000"/>
                          </a:solidFill>
                          <a:effectLst/>
                          <a:latin typeface="Arial"/>
                          <a:ea typeface="Times New Roman"/>
                        </a:rPr>
                        <a:t>Anxiolytics/antidepressives/sedatives </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23 (12.2)</a:t>
                      </a:r>
                      <a:endParaRPr lang="en-US" sz="1200">
                        <a:effectLst/>
                        <a:latin typeface="Times New Roman"/>
                        <a:ea typeface="Times New Roman"/>
                      </a:endParaRPr>
                    </a:p>
                  </a:txBody>
                  <a:tcPr marL="68580" marR="68580" marT="0" marB="0"/>
                </a:tc>
              </a:tr>
              <a:tr h="180870">
                <a:tc>
                  <a:txBody>
                    <a:bodyPr/>
                    <a:lstStyle/>
                    <a:p>
                      <a:pPr marL="0" marR="0" algn="r">
                        <a:spcBef>
                          <a:spcPts val="0"/>
                        </a:spcBef>
                        <a:spcAft>
                          <a:spcPts val="0"/>
                        </a:spcAft>
                      </a:pPr>
                      <a:r>
                        <a:rPr lang="en-US" sz="1100">
                          <a:solidFill>
                            <a:srgbClr val="000000"/>
                          </a:solidFill>
                          <a:effectLst/>
                          <a:latin typeface="Arial"/>
                          <a:ea typeface="Times New Roman"/>
                        </a:rPr>
                        <a:t>Muscle relaxants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11 (5.9)</a:t>
                      </a:r>
                      <a:endParaRPr lang="en-US" sz="1200">
                        <a:effectLst/>
                        <a:latin typeface="Times New Roman"/>
                        <a:ea typeface="Times New Roman"/>
                      </a:endParaRPr>
                    </a:p>
                  </a:txBody>
                  <a:tcPr marL="68580" marR="68580" marT="0" marB="0"/>
                </a:tc>
              </a:tr>
              <a:tr h="219666">
                <a:tc>
                  <a:txBody>
                    <a:bodyPr/>
                    <a:lstStyle/>
                    <a:p>
                      <a:pPr marL="0" marR="0" algn="r">
                        <a:spcBef>
                          <a:spcPts val="0"/>
                        </a:spcBef>
                        <a:spcAft>
                          <a:spcPts val="0"/>
                        </a:spcAft>
                      </a:pPr>
                      <a:r>
                        <a:rPr lang="en-US" sz="1100">
                          <a:solidFill>
                            <a:srgbClr val="000000"/>
                          </a:solidFill>
                          <a:effectLst/>
                          <a:latin typeface="Arial"/>
                          <a:ea typeface="Times New Roman"/>
                        </a:rPr>
                        <a:t>Anticonvulsants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solidFill>
                            <a:srgbClr val="000000"/>
                          </a:solidFill>
                          <a:effectLst/>
                          <a:latin typeface="Arial"/>
                          <a:ea typeface="Times New Roman"/>
                        </a:rPr>
                        <a:t>6 (3.2)</a:t>
                      </a:r>
                      <a:endParaRPr lang="en-US" sz="1200">
                        <a:effectLst/>
                        <a:latin typeface="Times New Roman"/>
                        <a:ea typeface="Times New Roman"/>
                      </a:endParaRPr>
                    </a:p>
                  </a:txBody>
                  <a:tcPr marL="68580" marR="68580" marT="0" marB="0"/>
                </a:tc>
              </a:tr>
              <a:tr h="244808">
                <a:tc>
                  <a:txBody>
                    <a:bodyPr/>
                    <a:lstStyle/>
                    <a:p>
                      <a:pPr marL="0" marR="0" algn="r">
                        <a:spcBef>
                          <a:spcPts val="0"/>
                        </a:spcBef>
                        <a:spcAft>
                          <a:spcPts val="0"/>
                        </a:spcAft>
                      </a:pPr>
                      <a:r>
                        <a:rPr lang="en-US" sz="1100">
                          <a:effectLst/>
                          <a:latin typeface="Arial"/>
                          <a:ea typeface="Times New Roman"/>
                        </a:rPr>
                        <a:t>Any of the above adjuvants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tabLst>
                          <a:tab pos="723900" algn="l"/>
                          <a:tab pos="769620" algn="ctr"/>
                        </a:tabLst>
                      </a:pPr>
                      <a:r>
                        <a:rPr lang="en-US" sz="1100" dirty="0">
                          <a:effectLst/>
                          <a:latin typeface="Arial"/>
                          <a:ea typeface="Times New Roman"/>
                        </a:rPr>
                        <a:t>54 (24.7)</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02279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6222" cy="722889"/>
          </a:xfrm>
        </p:spPr>
        <p:txBody>
          <a:bodyPr>
            <a:normAutofit/>
          </a:bodyPr>
          <a:lstStyle/>
          <a:p>
            <a:r>
              <a:rPr lang="en-US" sz="3600" dirty="0" smtClean="0"/>
              <a:t>Opioid-Related Mortality Not an Issue in SCD</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540173337"/>
              </p:ext>
            </p:extLst>
          </p:nvPr>
        </p:nvGraphicFramePr>
        <p:xfrm>
          <a:off x="415634" y="997527"/>
          <a:ext cx="8091057" cy="5367598"/>
        </p:xfrm>
        <a:graphic>
          <a:graphicData uri="http://schemas.openxmlformats.org/drawingml/2006/table">
            <a:tbl>
              <a:tblPr/>
              <a:tblGrid>
                <a:gridCol w="2697019"/>
                <a:gridCol w="2697019"/>
                <a:gridCol w="2697019"/>
              </a:tblGrid>
              <a:tr h="446222">
                <a:tc>
                  <a:txBody>
                    <a:bodyPr/>
                    <a:lstStyle/>
                    <a:p>
                      <a:pPr algn="l" fontAlgn="base"/>
                      <a:r>
                        <a:rPr lang="en-US" sz="1600" b="1"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Year </a:t>
                      </a:r>
                    </a:p>
                  </a:txBody>
                  <a:tcPr marL="63746" marR="63746" marT="31873" marB="31873" anchor="ctr">
                    <a:lnL>
                      <a:noFill/>
                    </a:lnL>
                    <a:lnR>
                      <a:noFill/>
                    </a:lnR>
                    <a:lnT>
                      <a:noFill/>
                    </a:lnT>
                    <a:lnB w="6350" cap="flat" cmpd="sng" algn="ctr">
                      <a:solidFill>
                        <a:srgbClr val="CFD5E4"/>
                      </a:solidFill>
                      <a:prstDash val="solid"/>
                      <a:round/>
                      <a:headEnd type="none" w="med" len="med"/>
                      <a:tailEnd type="none" w="med" len="med"/>
                    </a:lnB>
                    <a:noFill/>
                  </a:tcPr>
                </a:tc>
                <a:tc>
                  <a:txBody>
                    <a:bodyPr/>
                    <a:lstStyle/>
                    <a:p>
                      <a:pPr algn="l" fontAlgn="base"/>
                      <a:r>
                        <a:rPr lang="en-US" sz="1600" b="1" dirty="0" smtClean="0">
                          <a:solidFill>
                            <a:schemeClr val="tx1"/>
                          </a:solidFill>
                          <a:effectLst>
                            <a:outerShdw blurRad="50800" dist="38100" dir="2700000" algn="tl" rotWithShape="0">
                              <a:srgbClr val="000000">
                                <a:alpha val="75000"/>
                              </a:srgbClr>
                            </a:outerShdw>
                          </a:effectLst>
                          <a:latin typeface="Arial" charset="0"/>
                          <a:ea typeface="Arial" charset="0"/>
                          <a:cs typeface="Arial" charset="0"/>
                        </a:rPr>
                        <a:t>ORM in Non-SCD Patients</a:t>
                      </a:r>
                      <a:endParaRPr lang="en-US" sz="1600" b="1" dirty="0">
                        <a:solidFill>
                          <a:schemeClr val="tx1"/>
                        </a:solidFill>
                        <a:effectLst>
                          <a:outerShdw blurRad="50800" dist="38100" dir="2700000" algn="tl" rotWithShape="0">
                            <a:srgbClr val="000000">
                              <a:alpha val="75000"/>
                            </a:srgbClr>
                          </a:outerShdw>
                        </a:effectLst>
                        <a:latin typeface="Arial" charset="0"/>
                        <a:ea typeface="Arial" charset="0"/>
                        <a:cs typeface="Arial" charset="0"/>
                      </a:endParaRPr>
                    </a:p>
                  </a:txBody>
                  <a:tcPr marL="63746" marR="63746" marT="31873" marB="31873" anchor="ctr">
                    <a:lnL>
                      <a:noFill/>
                    </a:lnL>
                    <a:lnR>
                      <a:noFill/>
                    </a:lnR>
                    <a:lnT>
                      <a:noFill/>
                    </a:lnT>
                    <a:lnB w="6350" cap="flat" cmpd="sng" algn="ctr">
                      <a:solidFill>
                        <a:srgbClr val="CFD5E4"/>
                      </a:solidFill>
                      <a:prstDash val="solid"/>
                      <a:round/>
                      <a:headEnd type="none" w="med" len="med"/>
                      <a:tailEnd type="none" w="med" len="med"/>
                    </a:lnB>
                    <a:noFill/>
                  </a:tcPr>
                </a:tc>
                <a:tc>
                  <a:txBody>
                    <a:bodyPr/>
                    <a:lstStyle/>
                    <a:p>
                      <a:pPr algn="l" fontAlgn="base"/>
                      <a:r>
                        <a:rPr lang="en-US" sz="1600" b="1" dirty="0" smtClean="0">
                          <a:solidFill>
                            <a:schemeClr val="tx1"/>
                          </a:solidFill>
                          <a:effectLst>
                            <a:outerShdw blurRad="50800" dist="38100" dir="2700000" algn="tl" rotWithShape="0">
                              <a:srgbClr val="000000">
                                <a:alpha val="75000"/>
                              </a:srgbClr>
                            </a:outerShdw>
                          </a:effectLst>
                          <a:latin typeface="Arial" charset="0"/>
                          <a:ea typeface="Arial" charset="0"/>
                          <a:cs typeface="Arial" charset="0"/>
                        </a:rPr>
                        <a:t>ORM in SCD Patients</a:t>
                      </a:r>
                      <a:endParaRPr lang="en-US" sz="1600" b="1" dirty="0">
                        <a:solidFill>
                          <a:schemeClr val="tx1"/>
                        </a:solidFill>
                        <a:effectLst>
                          <a:outerShdw blurRad="50800" dist="38100" dir="2700000" algn="tl" rotWithShape="0">
                            <a:srgbClr val="000000">
                              <a:alpha val="75000"/>
                            </a:srgbClr>
                          </a:outerShdw>
                        </a:effectLst>
                        <a:latin typeface="Arial" charset="0"/>
                        <a:ea typeface="Arial" charset="0"/>
                        <a:cs typeface="Arial" charset="0"/>
                      </a:endParaRPr>
                    </a:p>
                  </a:txBody>
                  <a:tcPr marL="63746" marR="63746" marT="31873" marB="31873" anchor="ctr">
                    <a:lnL>
                      <a:noFill/>
                    </a:lnL>
                    <a:lnR>
                      <a:noFill/>
                    </a:lnR>
                    <a:lnT>
                      <a:noFill/>
                    </a:lnT>
                    <a:lnB w="6350" cap="flat" cmpd="sng" algn="ctr">
                      <a:solidFill>
                        <a:srgbClr val="CFD5E4"/>
                      </a:solidFill>
                      <a:prstDash val="solid"/>
                      <a:round/>
                      <a:headEnd type="none" w="med" len="med"/>
                      <a:tailEnd type="none" w="med" len="med"/>
                    </a:lnB>
                    <a:noFill/>
                  </a:tcPr>
                </a:tc>
              </a:tr>
              <a:tr h="254984">
                <a:tc>
                  <a:txBody>
                    <a:bodyPr/>
                    <a:lstStyle/>
                    <a:p>
                      <a:pPr algn="l" fontAlgn="base"/>
                      <a:r>
                        <a:rPr lang="sk-SK"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1999 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4,022 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8 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2000 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uk-UA"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4,393 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5,521 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2002 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7,450 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6 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2003 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8,513 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4 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2004 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cs-CZ"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9,856 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2005 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fi-FI"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10,922 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6 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2006 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fi-FI"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13,717 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6 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14,401 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2008 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fi-FI"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14,795 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5 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2009 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cs-CZ"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15,594 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3 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2010 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16,641 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2011 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16,907 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2012 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en-U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16,002 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5 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2013 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16,225 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10 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254984">
                <a:tc>
                  <a:txBody>
                    <a:bodyPr/>
                    <a:lstStyle/>
                    <a:p>
                      <a:pPr algn="l" fontAlgn="base"/>
                      <a:r>
                        <a:rPr lang="en-US" sz="1600" b="1"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Totals</a:t>
                      </a:r>
                      <a:r>
                        <a:rPr lang="en-US"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fi-FI" sz="1600" b="1">
                          <a:solidFill>
                            <a:schemeClr val="tx1"/>
                          </a:solidFill>
                          <a:effectLst>
                            <a:outerShdw blurRad="50800" dist="38100" dir="2700000" algn="tl" rotWithShape="0">
                              <a:srgbClr val="000000">
                                <a:alpha val="75000"/>
                              </a:srgbClr>
                            </a:outerShdw>
                          </a:effectLst>
                          <a:latin typeface="Arial" charset="0"/>
                          <a:ea typeface="Arial" charset="0"/>
                          <a:cs typeface="Arial" charset="0"/>
                        </a:rPr>
                        <a:t>174,959</a:t>
                      </a:r>
                      <a:r>
                        <a:rPr lang="fi-FI" sz="1600">
                          <a:solidFill>
                            <a:schemeClr val="tx1"/>
                          </a:solidFill>
                          <a:effectLst>
                            <a:outerShdw blurRad="50800" dist="38100" dir="2700000" algn="tl" rotWithShape="0">
                              <a:srgbClr val="000000">
                                <a:alpha val="75000"/>
                              </a:srgbClr>
                            </a:outerShdw>
                          </a:effectLst>
                          <a:latin typeface="Arial" charset="0"/>
                          <a:ea typeface="Arial" charset="0"/>
                          <a:cs typeface="Arial" charset="0"/>
                        </a:rPr>
                        <a:t>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1600" b="1"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95</a:t>
                      </a:r>
                      <a:r>
                        <a:rPr lang="ru-RU" sz="1600" dirty="0">
                          <a:solidFill>
                            <a:schemeClr val="tx1"/>
                          </a:solidFill>
                          <a:effectLst>
                            <a:outerShdw blurRad="50800" dist="38100" dir="2700000" algn="tl" rotWithShape="0">
                              <a:srgbClr val="000000">
                                <a:alpha val="75000"/>
                              </a:srgbClr>
                            </a:outerShdw>
                          </a:effectLst>
                          <a:latin typeface="Arial" charset="0"/>
                          <a:ea typeface="Arial" charset="0"/>
                          <a:cs typeface="Arial" charset="0"/>
                        </a:rPr>
                        <a:t> </a:t>
                      </a:r>
                    </a:p>
                  </a:txBody>
                  <a:tcPr marL="63746" marR="63746" marT="31873" marB="31873"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bl>
          </a:graphicData>
        </a:graphic>
      </p:graphicFrame>
      <p:sp>
        <p:nvSpPr>
          <p:cNvPr id="5" name="Content Placeholder 4"/>
          <p:cNvSpPr>
            <a:spLocks noGrp="1"/>
          </p:cNvSpPr>
          <p:nvPr>
            <p:ph idx="1"/>
          </p:nvPr>
        </p:nvSpPr>
        <p:spPr>
          <a:xfrm>
            <a:off x="415634" y="6365125"/>
            <a:ext cx="8229600" cy="376527"/>
          </a:xfrm>
        </p:spPr>
        <p:txBody>
          <a:bodyPr>
            <a:noAutofit/>
          </a:bodyPr>
          <a:lstStyle/>
          <a:p>
            <a:r>
              <a:rPr lang="en-US" sz="1200" kern="1200" dirty="0" err="1" smtClean="0">
                <a:solidFill>
                  <a:schemeClr val="tx1"/>
                </a:solidFill>
                <a:effectLst/>
              </a:rPr>
              <a:t>Ruta</a:t>
            </a:r>
            <a:r>
              <a:rPr lang="en-US" sz="1200" kern="1200" dirty="0" smtClean="0">
                <a:solidFill>
                  <a:schemeClr val="tx1"/>
                </a:solidFill>
                <a:effectLst/>
              </a:rPr>
              <a:t> NS, </a:t>
            </a:r>
            <a:r>
              <a:rPr lang="en-US" sz="1200" kern="1200" dirty="0" err="1" smtClean="0">
                <a:solidFill>
                  <a:schemeClr val="tx1"/>
                </a:solidFill>
                <a:effectLst/>
              </a:rPr>
              <a:t>Ballas</a:t>
            </a:r>
            <a:r>
              <a:rPr lang="en-US" sz="1200" kern="1200" dirty="0" smtClean="0">
                <a:solidFill>
                  <a:schemeClr val="tx1"/>
                </a:solidFill>
                <a:effectLst/>
              </a:rPr>
              <a:t> SK. The Opioid Drug Epidemic and Sickle Cell Disease: Guilt by Association. Pain Med. 2016 Oct;17(10):1793-1798. </a:t>
            </a:r>
            <a:r>
              <a:rPr lang="en-US" sz="1200" kern="1200" dirty="0" err="1" smtClean="0">
                <a:solidFill>
                  <a:schemeClr val="tx1"/>
                </a:solidFill>
                <a:effectLst/>
              </a:rPr>
              <a:t>Epub</a:t>
            </a:r>
            <a:r>
              <a:rPr lang="en-US" sz="1200" kern="1200" dirty="0" smtClean="0">
                <a:solidFill>
                  <a:schemeClr val="tx1"/>
                </a:solidFill>
                <a:effectLst/>
              </a:rPr>
              <a:t> 2016 May 5. PubMed PMID:27152018.</a:t>
            </a:r>
            <a:r>
              <a:rPr lang="en-US" sz="1200" dirty="0" smtClean="0"/>
              <a:t> </a:t>
            </a:r>
            <a:endParaRPr lang="en-US" sz="1200" dirty="0"/>
          </a:p>
        </p:txBody>
      </p:sp>
    </p:spTree>
    <p:extLst>
      <p:ext uri="{BB962C8B-B14F-4D97-AF65-F5344CB8AC3E}">
        <p14:creationId xmlns:p14="http://schemas.microsoft.com/office/powerpoint/2010/main" val="1604264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ORM Not an Issue in SCD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0654351"/>
              </p:ext>
            </p:extLst>
          </p:nvPr>
        </p:nvGraphicFramePr>
        <p:xfrm>
          <a:off x="249376" y="1408258"/>
          <a:ext cx="8548256" cy="4572000"/>
        </p:xfrm>
        <a:graphic>
          <a:graphicData uri="http://schemas.openxmlformats.org/drawingml/2006/table">
            <a:tbl>
              <a:tblPr/>
              <a:tblGrid>
                <a:gridCol w="2137064"/>
                <a:gridCol w="2137064"/>
                <a:gridCol w="2137064"/>
                <a:gridCol w="2137064"/>
              </a:tblGrid>
              <a:tr h="0">
                <a:tc>
                  <a:txBody>
                    <a:bodyPr/>
                    <a:lstStyle/>
                    <a:p>
                      <a:pPr algn="l" fontAlgn="base"/>
                      <a:r>
                        <a:rPr lang="en-US" sz="2400" b="1" dirty="0">
                          <a:solidFill>
                            <a:schemeClr val="tx1"/>
                          </a:solidFill>
                          <a:effectLst>
                            <a:outerShdw blurRad="50800" dist="38100" dir="2700000" algn="tl" rotWithShape="0">
                              <a:srgbClr val="000000">
                                <a:alpha val="77000"/>
                              </a:srgbClr>
                            </a:outerShdw>
                          </a:effectLst>
                          <a:latin typeface="Arial" charset="0"/>
                          <a:ea typeface="Arial" charset="0"/>
                          <a:cs typeface="Arial" charset="0"/>
                        </a:rPr>
                        <a:t>Cause of Death </a:t>
                      </a:r>
                    </a:p>
                  </a:txBody>
                  <a:tcPr anchor="ctr">
                    <a:lnL>
                      <a:noFill/>
                    </a:lnL>
                    <a:lnR>
                      <a:noFill/>
                    </a:lnR>
                    <a:lnT>
                      <a:noFill/>
                    </a:lnT>
                    <a:lnB w="6350" cap="flat" cmpd="sng" algn="ctr">
                      <a:solidFill>
                        <a:srgbClr val="CFD5E4"/>
                      </a:solidFill>
                      <a:prstDash val="solid"/>
                      <a:round/>
                      <a:headEnd type="none" w="med" len="med"/>
                      <a:tailEnd type="none" w="med" len="med"/>
                    </a:lnB>
                    <a:noFill/>
                  </a:tcPr>
                </a:tc>
                <a:tc>
                  <a:txBody>
                    <a:bodyPr/>
                    <a:lstStyle/>
                    <a:p>
                      <a:pPr algn="l" fontAlgn="base"/>
                      <a:r>
                        <a:rPr lang="en-US" sz="2400" b="1">
                          <a:solidFill>
                            <a:schemeClr val="tx1"/>
                          </a:solidFill>
                          <a:effectLst>
                            <a:outerShdw blurRad="50800" dist="38100" dir="2700000" algn="tl" rotWithShape="0">
                              <a:srgbClr val="000000">
                                <a:alpha val="77000"/>
                              </a:srgbClr>
                            </a:outerShdw>
                          </a:effectLst>
                          <a:latin typeface="Arial" charset="0"/>
                          <a:ea typeface="Arial" charset="0"/>
                          <a:cs typeface="Arial" charset="0"/>
                        </a:rPr>
                        <a:t>Total Number of Deaths Due to All Causes </a:t>
                      </a:r>
                    </a:p>
                  </a:txBody>
                  <a:tcPr anchor="ctr">
                    <a:lnL>
                      <a:noFill/>
                    </a:lnL>
                    <a:lnR>
                      <a:noFill/>
                    </a:lnR>
                    <a:lnT>
                      <a:noFill/>
                    </a:lnT>
                    <a:lnB w="6350" cap="flat" cmpd="sng" algn="ctr">
                      <a:solidFill>
                        <a:srgbClr val="CFD5E4"/>
                      </a:solidFill>
                      <a:prstDash val="solid"/>
                      <a:round/>
                      <a:headEnd type="none" w="med" len="med"/>
                      <a:tailEnd type="none" w="med" len="med"/>
                    </a:lnB>
                    <a:noFill/>
                  </a:tcPr>
                </a:tc>
                <a:tc>
                  <a:txBody>
                    <a:bodyPr/>
                    <a:lstStyle/>
                    <a:p>
                      <a:pPr algn="l" fontAlgn="base"/>
                      <a:r>
                        <a:rPr lang="en-US" sz="2400" b="1" dirty="0" smtClean="0">
                          <a:solidFill>
                            <a:schemeClr val="tx1"/>
                          </a:solidFill>
                          <a:effectLst>
                            <a:outerShdw blurRad="50800" dist="38100" dir="2700000" algn="tl" rotWithShape="0">
                              <a:srgbClr val="000000">
                                <a:alpha val="77000"/>
                              </a:srgbClr>
                            </a:outerShdw>
                          </a:effectLst>
                          <a:latin typeface="Arial" charset="0"/>
                          <a:ea typeface="Arial" charset="0"/>
                          <a:cs typeface="Arial" charset="0"/>
                        </a:rPr>
                        <a:t>ORM</a:t>
                      </a:r>
                      <a:r>
                        <a:rPr lang="en-US" sz="2400" b="1" dirty="0">
                          <a:solidFill>
                            <a:schemeClr val="tx1"/>
                          </a:solidFill>
                          <a:effectLst>
                            <a:outerShdw blurRad="50800" dist="38100" dir="2700000" algn="tl" rotWithShape="0">
                              <a:srgbClr val="000000">
                                <a:alpha val="77000"/>
                              </a:srgbClr>
                            </a:outerShdw>
                          </a:effectLst>
                          <a:latin typeface="Arial" charset="0"/>
                          <a:ea typeface="Arial" charset="0"/>
                          <a:cs typeface="Arial" charset="0"/>
                        </a:rPr>
                        <a:t> </a:t>
                      </a:r>
                    </a:p>
                  </a:txBody>
                  <a:tcPr anchor="ctr">
                    <a:lnL>
                      <a:noFill/>
                    </a:lnL>
                    <a:lnR>
                      <a:noFill/>
                    </a:lnR>
                    <a:lnT>
                      <a:noFill/>
                    </a:lnT>
                    <a:lnB w="6350" cap="flat" cmpd="sng" algn="ctr">
                      <a:solidFill>
                        <a:srgbClr val="CFD5E4"/>
                      </a:solidFill>
                      <a:prstDash val="solid"/>
                      <a:round/>
                      <a:headEnd type="none" w="med" len="med"/>
                      <a:tailEnd type="none" w="med" len="med"/>
                    </a:lnB>
                    <a:noFill/>
                  </a:tcPr>
                </a:tc>
                <a:tc>
                  <a:txBody>
                    <a:bodyPr/>
                    <a:lstStyle/>
                    <a:p>
                      <a:pPr algn="l" fontAlgn="base"/>
                      <a:r>
                        <a:rPr lang="en-US" sz="2400" b="1" dirty="0">
                          <a:solidFill>
                            <a:schemeClr val="tx1"/>
                          </a:solidFill>
                          <a:effectLst>
                            <a:outerShdw blurRad="50800" dist="38100" dir="2700000" algn="tl" rotWithShape="0">
                              <a:srgbClr val="000000">
                                <a:alpha val="77000"/>
                              </a:srgbClr>
                            </a:outerShdw>
                          </a:effectLst>
                          <a:latin typeface="Arial" charset="0"/>
                          <a:ea typeface="Arial" charset="0"/>
                          <a:cs typeface="Arial" charset="0"/>
                        </a:rPr>
                        <a:t>Percentage </a:t>
                      </a:r>
                    </a:p>
                  </a:txBody>
                  <a:tcPr anchor="ctr">
                    <a:lnL>
                      <a:noFill/>
                    </a:lnL>
                    <a:lnR>
                      <a:noFill/>
                    </a:lnR>
                    <a:lnT>
                      <a:noFill/>
                    </a:lnT>
                    <a:lnB w="6350" cap="flat" cmpd="sng" algn="ctr">
                      <a:solidFill>
                        <a:srgbClr val="CFD5E4"/>
                      </a:solidFill>
                      <a:prstDash val="solid"/>
                      <a:round/>
                      <a:headEnd type="none" w="med" len="med"/>
                      <a:tailEnd type="none" w="med" len="med"/>
                    </a:lnB>
                    <a:noFill/>
                  </a:tcPr>
                </a:tc>
              </a:tr>
              <a:tr h="0">
                <a:tc>
                  <a:txBody>
                    <a:bodyPr/>
                    <a:lstStyle/>
                    <a:p>
                      <a:pPr algn="l" fontAlgn="base"/>
                      <a:r>
                        <a:rPr lang="en-U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Heart Disease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2400" dirty="0">
                          <a:solidFill>
                            <a:schemeClr val="tx1"/>
                          </a:solidFill>
                          <a:effectLst>
                            <a:outerShdw blurRad="50800" dist="38100" dir="2700000" algn="tl" rotWithShape="0">
                              <a:srgbClr val="000000">
                                <a:alpha val="77000"/>
                              </a:srgbClr>
                            </a:outerShdw>
                          </a:effectLst>
                          <a:latin typeface="Arial" charset="0"/>
                          <a:ea typeface="Arial" charset="0"/>
                          <a:cs typeface="Arial" charset="0"/>
                        </a:rPr>
                        <a:t>20,595,492 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cs-CZ"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21,656 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pl-PL"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0.11 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0">
                <a:tc>
                  <a:txBody>
                    <a:bodyPr/>
                    <a:lstStyle/>
                    <a:p>
                      <a:pPr algn="l" fontAlgn="base"/>
                      <a:r>
                        <a:rPr lang="en-U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Fibromyalgia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3,282 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144 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4.4 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0">
                <a:tc>
                  <a:txBody>
                    <a:bodyPr/>
                    <a:lstStyle/>
                    <a:p>
                      <a:pPr algn="l" fontAlgn="base"/>
                      <a:r>
                        <a:rPr lang="en-U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Low Back Pain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fi-FI"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3,758 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80 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2.1 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0">
                <a:tc>
                  <a:txBody>
                    <a:bodyPr/>
                    <a:lstStyle/>
                    <a:p>
                      <a:pPr algn="l" fontAlgn="base"/>
                      <a:r>
                        <a:rPr lang="en-U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Migraine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2,286 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103 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4.5 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r h="0">
                <a:tc>
                  <a:txBody>
                    <a:bodyPr/>
                    <a:lstStyle/>
                    <a:p>
                      <a:pPr algn="l" fontAlgn="base"/>
                      <a:r>
                        <a:rPr lang="en-U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Sickle Cell Disease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is-IS"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12,261 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ru-RU" sz="2400">
                          <a:solidFill>
                            <a:schemeClr val="tx1"/>
                          </a:solidFill>
                          <a:effectLst>
                            <a:outerShdw blurRad="50800" dist="38100" dir="2700000" algn="tl" rotWithShape="0">
                              <a:srgbClr val="000000">
                                <a:alpha val="77000"/>
                              </a:srgbClr>
                            </a:outerShdw>
                          </a:effectLst>
                          <a:latin typeface="Arial" charset="0"/>
                          <a:ea typeface="Arial" charset="0"/>
                          <a:cs typeface="Arial" charset="0"/>
                        </a:rPr>
                        <a:t>95 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c>
                  <a:txBody>
                    <a:bodyPr/>
                    <a:lstStyle/>
                    <a:p>
                      <a:pPr algn="l" fontAlgn="base"/>
                      <a:r>
                        <a:rPr lang="sk-SK" sz="2400" dirty="0">
                          <a:solidFill>
                            <a:schemeClr val="tx1"/>
                          </a:solidFill>
                          <a:effectLst>
                            <a:outerShdw blurRad="50800" dist="38100" dir="2700000" algn="tl" rotWithShape="0">
                              <a:srgbClr val="000000">
                                <a:alpha val="77000"/>
                              </a:srgbClr>
                            </a:outerShdw>
                          </a:effectLst>
                          <a:latin typeface="Arial" charset="0"/>
                          <a:ea typeface="Arial" charset="0"/>
                          <a:cs typeface="Arial" charset="0"/>
                        </a:rPr>
                        <a:t>0.77 </a:t>
                      </a:r>
                    </a:p>
                  </a:txBody>
                  <a:tcPr anchor="ctr">
                    <a:lnL>
                      <a:noFill/>
                    </a:lnL>
                    <a:lnR>
                      <a:noFill/>
                    </a:lnR>
                    <a:lnT w="6350" cap="flat" cmpd="sng" algn="ctr">
                      <a:solidFill>
                        <a:srgbClr val="CFD5E4"/>
                      </a:solidFill>
                      <a:prstDash val="solid"/>
                      <a:round/>
                      <a:headEnd type="none" w="med" len="med"/>
                      <a:tailEnd type="none" w="med" len="med"/>
                    </a:lnT>
                    <a:lnB w="6350" cap="flat" cmpd="sng" algn="ctr">
                      <a:solidFill>
                        <a:srgbClr val="CFD5E4"/>
                      </a:solidFill>
                      <a:prstDash val="solid"/>
                      <a:round/>
                      <a:headEnd type="none" w="med" len="med"/>
                      <a:tailEnd type="none" w="med" len="med"/>
                    </a:lnB>
                  </a:tcPr>
                </a:tc>
              </a:tr>
            </a:tbl>
          </a:graphicData>
        </a:graphic>
      </p:graphicFrame>
      <p:sp>
        <p:nvSpPr>
          <p:cNvPr id="5" name="Content Placeholder 4"/>
          <p:cNvSpPr>
            <a:spLocks noGrp="1"/>
          </p:cNvSpPr>
          <p:nvPr>
            <p:ph idx="1"/>
          </p:nvPr>
        </p:nvSpPr>
        <p:spPr>
          <a:xfrm>
            <a:off x="408704" y="6346018"/>
            <a:ext cx="8229600" cy="307254"/>
          </a:xfrm>
        </p:spPr>
        <p:txBody>
          <a:bodyPr>
            <a:noAutofit/>
          </a:bodyPr>
          <a:lstStyle/>
          <a:p>
            <a:r>
              <a:rPr lang="en-US" sz="1000" dirty="0" smtClean="0"/>
              <a:t> </a:t>
            </a:r>
            <a:r>
              <a:rPr lang="en-US" sz="1000" dirty="0" err="1" smtClean="0"/>
              <a:t>Ruta</a:t>
            </a:r>
            <a:r>
              <a:rPr lang="en-US" sz="1000" dirty="0" smtClean="0"/>
              <a:t> NS, </a:t>
            </a:r>
            <a:r>
              <a:rPr lang="en-US" sz="1000" dirty="0" err="1" smtClean="0"/>
              <a:t>Ballas</a:t>
            </a:r>
            <a:r>
              <a:rPr lang="en-US" sz="1000" dirty="0" smtClean="0"/>
              <a:t> SK. The Opioid Drug Epidemic and Sickle Cell Disease: Guilt </a:t>
            </a:r>
            <a:r>
              <a:rPr lang="en-US" sz="1000" dirty="0" err="1" smtClean="0"/>
              <a:t>byAssociation</a:t>
            </a:r>
            <a:r>
              <a:rPr lang="en-US" sz="1000" dirty="0" smtClean="0"/>
              <a:t>. Pain Med. 2016 Oct;17(10):1793-1798. </a:t>
            </a:r>
            <a:r>
              <a:rPr lang="en-US" sz="1000" dirty="0" err="1" smtClean="0"/>
              <a:t>Epub</a:t>
            </a:r>
            <a:r>
              <a:rPr lang="en-US" sz="1000" dirty="0" smtClean="0"/>
              <a:t> 2016 May 5. PubMed PMID:27152018.</a:t>
            </a:r>
            <a:endParaRPr lang="en-US" sz="1000" dirty="0"/>
          </a:p>
        </p:txBody>
      </p:sp>
    </p:spTree>
    <p:extLst>
      <p:ext uri="{BB962C8B-B14F-4D97-AF65-F5344CB8AC3E}">
        <p14:creationId xmlns:p14="http://schemas.microsoft.com/office/powerpoint/2010/main" val="20117469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21044" y="815870"/>
            <a:ext cx="9144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effectLst/>
                <a:latin typeface="Arial" charset="0"/>
              </a:rPr>
              <a:t>by</a:t>
            </a:r>
            <a:r>
              <a:rPr kumimoji="0" lang="en-US" altLang="en-US" sz="1000" b="0" i="0" u="none" strike="noStrike" cap="none" normalizeH="0" baseline="0" dirty="0">
                <a:ln>
                  <a:noFill/>
                </a:ln>
                <a:solidFill>
                  <a:schemeClr val="tx1"/>
                </a:solidFill>
                <a:effectLst/>
                <a:latin typeface="Arial" charset="0"/>
              </a:rPr>
              <a:t> </a:t>
            </a:r>
            <a:endParaRPr kumimoji="0" lang="en-US" altLang="en-US" sz="8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charset="0"/>
              </a:rPr>
              <a:t>  </a:t>
            </a:r>
            <a:endParaRPr kumimoji="0" lang="en-US" altLang="en-US" sz="13800" b="0" i="0" u="none" strike="noStrike" cap="none" normalizeH="0" baseline="0" dirty="0">
              <a:ln>
                <a:noFill/>
              </a:ln>
              <a:solidFill>
                <a:schemeClr val="tx1"/>
              </a:solidFill>
              <a:effectLst/>
              <a:latin typeface="Arial" charset="0"/>
            </a:endParaRPr>
          </a:p>
          <a:p>
            <a:pPr lvl="0" defTabSz="914400" eaLnBrk="0" fontAlgn="base" hangingPunct="0">
              <a:spcBef>
                <a:spcPct val="0"/>
              </a:spcBef>
              <a:spcAft>
                <a:spcPct val="0"/>
              </a:spcAft>
            </a:pPr>
            <a:r>
              <a:rPr lang="fr-FR" sz="2000" dirty="0" err="1">
                <a:solidFill>
                  <a:schemeClr val="bg1"/>
                </a:solidFill>
              </a:rPr>
              <a:t>Dec</a:t>
            </a:r>
            <a:r>
              <a:rPr lang="fr-FR" sz="2000" dirty="0">
                <a:solidFill>
                  <a:schemeClr val="bg1"/>
                </a:solidFill>
              </a:rPr>
              <a:t> 19, 2013</a:t>
            </a:r>
            <a:endParaRPr kumimoji="0" lang="en-US" altLang="en-US" sz="2000" b="0" i="0" u="none" strike="noStrike" cap="none" normalizeH="0" baseline="0" dirty="0">
              <a:ln>
                <a:noFill/>
              </a:ln>
              <a:solidFill>
                <a:schemeClr val="bg1"/>
              </a:solidFill>
              <a:effectLst/>
              <a:latin typeface="Arial" charset="0"/>
              <a:ea typeface="Oswa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333333"/>
                </a:solidFill>
                <a:effectLst/>
                <a:latin typeface="Arial" charset="0"/>
                <a:ea typeface="Oswald" charset="0"/>
              </a:rPr>
              <a:t/>
            </a:r>
            <a:br>
              <a:rPr kumimoji="0" lang="en-US" altLang="en-US" sz="800" b="0" i="0" u="none" strike="noStrike" cap="none" normalizeH="0" baseline="0" dirty="0">
                <a:ln>
                  <a:noFill/>
                </a:ln>
                <a:solidFill>
                  <a:srgbClr val="333333"/>
                </a:solidFill>
                <a:effectLst/>
                <a:latin typeface="Arial" charset="0"/>
                <a:ea typeface="Oswald" charset="0"/>
              </a:rPr>
            </a:br>
            <a:r>
              <a:rPr kumimoji="0" lang="en-US" altLang="en-US" sz="1600" b="0" i="0" u="none" strike="noStrike" cap="none" normalizeH="0" baseline="0" dirty="0" smtClean="0">
                <a:ln>
                  <a:noFill/>
                </a:ln>
                <a:solidFill>
                  <a:srgbClr val="333333"/>
                </a:solidFill>
                <a:effectLst/>
                <a:latin typeface="Arial" charset="0"/>
                <a:ea typeface="Oswald" charset="0"/>
              </a:rPr>
              <a:t>    Sophie </a:t>
            </a:r>
            <a:r>
              <a:rPr kumimoji="0" lang="en-US" altLang="en-US" sz="1600" b="0" i="0" u="none" strike="noStrike" cap="none" normalizeH="0" baseline="0" dirty="0" err="1">
                <a:ln>
                  <a:noFill/>
                </a:ln>
                <a:solidFill>
                  <a:srgbClr val="333333"/>
                </a:solidFill>
                <a:effectLst/>
                <a:latin typeface="Arial" charset="0"/>
                <a:ea typeface="Oswald" charset="0"/>
              </a:rPr>
              <a:t>Lanzkron</a:t>
            </a:r>
            <a:r>
              <a:rPr kumimoji="0" lang="en-US" altLang="en-US" sz="1600" b="0" i="0" u="none" strike="noStrike" cap="none" normalizeH="0" baseline="0" dirty="0">
                <a:ln>
                  <a:noFill/>
                </a:ln>
                <a:solidFill>
                  <a:srgbClr val="333333"/>
                </a:solidFill>
                <a:effectLst/>
                <a:latin typeface="Arial" charset="0"/>
                <a:ea typeface="Oswald" charset="0"/>
              </a:rPr>
              <a:t>, MD, MHS  </a:t>
            </a:r>
            <a:r>
              <a:rPr kumimoji="0" lang="en-US" altLang="en-US" sz="800" b="1" i="0" u="sng" strike="noStrike" cap="none" normalizeH="0" baseline="0" dirty="0" smtClean="0">
                <a:ln>
                  <a:noFill/>
                </a:ln>
                <a:effectLst/>
                <a:latin typeface="Arial" charset="0"/>
              </a:rPr>
              <a:t>Advertisement</a:t>
            </a:r>
            <a:endParaRPr kumimoji="0" lang="en-US" altLang="en-US" sz="1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2EA3F2"/>
                </a:solidFill>
                <a:effectLst/>
                <a:latin typeface="Arial" charset="0"/>
                <a:ea typeface="Indie Flower" charset="0"/>
                <a:hlinkClick r:id="rId2"/>
              </a:rPr>
              <a:t>  </a:t>
            </a:r>
            <a:r>
              <a:rPr kumimoji="0" lang="en-US" altLang="en-US" b="1" i="0" u="none" strike="noStrike" cap="none" normalizeH="0" baseline="0" dirty="0">
                <a:ln>
                  <a:noFill/>
                </a:ln>
                <a:solidFill>
                  <a:srgbClr val="2EA3F2"/>
                </a:solidFill>
                <a:effectLst/>
                <a:latin typeface="Arial" charset="0"/>
                <a:ea typeface="Indie Flower" charset="0"/>
                <a:hlinkClick r:id="rId3"/>
              </a:rPr>
              <a:t> </a:t>
            </a:r>
            <a:r>
              <a:rPr kumimoji="0" lang="en-US" altLang="en-US" sz="900" b="1" i="0" u="none" strike="noStrike" cap="none" normalizeH="0" baseline="0" dirty="0">
                <a:ln>
                  <a:noFill/>
                </a:ln>
                <a:solidFill>
                  <a:srgbClr val="2EA3F2"/>
                </a:solidFill>
                <a:effectLst/>
                <a:latin typeface="Arial" charset="0"/>
                <a:ea typeface="Indie Flower" charset="0"/>
                <a:hlinkClick r:id="rId3"/>
              </a:rPr>
              <a:t> </a:t>
            </a:r>
            <a:r>
              <a:rPr kumimoji="0" lang="en-US" altLang="en-US" b="1" i="0" u="none" strike="noStrike" cap="none" normalizeH="0" baseline="0" dirty="0">
                <a:ln>
                  <a:noFill/>
                </a:ln>
                <a:solidFill>
                  <a:srgbClr val="2EA3F2"/>
                </a:solidFill>
                <a:effectLst/>
                <a:latin typeface="Arial" charset="0"/>
                <a:ea typeface="Indie Flower" charset="0"/>
                <a:hlinkClick r:id="rId4"/>
              </a:rPr>
              <a:t> </a:t>
            </a:r>
            <a:r>
              <a:rPr kumimoji="0" lang="en-US" altLang="en-US" sz="900" b="1" i="0" u="none" strike="noStrike" cap="none" normalizeH="0" baseline="0" dirty="0">
                <a:ln>
                  <a:noFill/>
                </a:ln>
                <a:solidFill>
                  <a:srgbClr val="2EA3F2"/>
                </a:solidFill>
                <a:effectLst/>
                <a:latin typeface="Arial" charset="0"/>
                <a:ea typeface="Indie Flower" charset="0"/>
                <a:hlinkClick r:id="rId4"/>
              </a:rPr>
              <a:t> </a:t>
            </a:r>
            <a:endParaRPr kumimoji="0" lang="en-US" altLang="en-US" sz="8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EA3F2"/>
                </a:solidFill>
                <a:effectLst/>
                <a:latin typeface="Arial" charset="0"/>
                <a:ea typeface="Indie Flower" charset="0"/>
              </a:rPr>
              <a:t>The well-meaning push to curb opioid prescribing could worsen healthcare for sickle cell patients. Clinicians tend to undertreat the substantial pain experienced by many sickle cell patients and treat them as drug addicts. However, research does not support increased risk of addiction in this patient </a:t>
            </a:r>
            <a:r>
              <a:rPr kumimoji="0" lang="en-US" altLang="en-US" b="1" i="0" u="none" strike="noStrike" cap="none" normalizeH="0" baseline="0" dirty="0" smtClean="0">
                <a:ln>
                  <a:noFill/>
                </a:ln>
                <a:solidFill>
                  <a:srgbClr val="2EA3F2"/>
                </a:solidFill>
                <a:effectLst/>
                <a:latin typeface="Arial" charset="0"/>
                <a:ea typeface="Indie Flower" charset="0"/>
              </a:rPr>
              <a:t>population</a:t>
            </a:r>
            <a:r>
              <a:rPr kumimoji="0" lang="mr-IN" altLang="en-US" b="1" i="0" u="none" strike="noStrike" cap="none" normalizeH="0" baseline="0" dirty="0" smtClean="0">
                <a:ln>
                  <a:noFill/>
                </a:ln>
                <a:solidFill>
                  <a:srgbClr val="2EA3F2"/>
                </a:solidFill>
                <a:effectLst/>
                <a:latin typeface="Arial" charset="0"/>
                <a:ea typeface="Indie Flower" charset="0"/>
              </a:rPr>
              <a:t>…</a:t>
            </a:r>
            <a:r>
              <a:rPr kumimoji="0" lang="en-US" altLang="en-US" b="1" i="0" u="none" strike="noStrike" cap="none" normalizeH="0" baseline="0" dirty="0" smtClean="0">
                <a:ln>
                  <a:noFill/>
                </a:ln>
                <a:solidFill>
                  <a:srgbClr val="2EA3F2"/>
                </a:solidFill>
                <a:effectLst/>
                <a:latin typeface="Arial" charset="0"/>
                <a:ea typeface="Indie Flower" charset="0"/>
              </a:rPr>
              <a:t>..</a:t>
            </a:r>
            <a:endParaRPr kumimoji="0" lang="en-US" altLang="en-US" sz="900" b="0" i="0" u="none" strike="noStrike" cap="none" normalizeH="0" baseline="0" dirty="0">
              <a:ln>
                <a:noFill/>
              </a:ln>
              <a:solidFill>
                <a:srgbClr val="333333"/>
              </a:solidFill>
              <a:effectLst/>
              <a:latin typeface="Arial" charset="0"/>
              <a:ea typeface="Oswa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33333"/>
                </a:solidFill>
                <a:effectLst/>
                <a:latin typeface="Arial" charset="0"/>
                <a:ea typeface="Oswald" charset="0"/>
              </a:rPr>
              <a:t>Challenging Pain, Few Options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2EA3F2"/>
              </a:solidFill>
              <a:effectLst/>
              <a:latin typeface="Arial" charset="0"/>
              <a:ea typeface="Indie Flower" charset="0"/>
            </a:endParaRPr>
          </a:p>
        </p:txBody>
      </p:sp>
      <p:pic>
        <p:nvPicPr>
          <p:cNvPr id="1027" name="Picture 3" descr="pioid Backlash Threatens Sickle Cell 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178" y="457158"/>
            <a:ext cx="2353554" cy="14709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066800" y="444781"/>
            <a:ext cx="5084618" cy="1143000"/>
          </a:xfrm>
        </p:spPr>
        <p:txBody>
          <a:bodyPr>
            <a:noAutofit/>
          </a:bodyPr>
          <a:lstStyle/>
          <a:p>
            <a:pPr lvl="0"/>
            <a:r>
              <a:rPr lang="en-US" altLang="en-US" sz="2800" dirty="0">
                <a:solidFill>
                  <a:srgbClr val="333333"/>
                </a:solidFill>
                <a:effectLst/>
                <a:latin typeface="Arial" charset="0"/>
                <a:ea typeface="Oswald" charset="0"/>
              </a:rPr>
              <a:t>Opioid Backlash Threatens Sickle Cell Care </a:t>
            </a:r>
            <a:endParaRPr lang="en-US" sz="16600" dirty="0"/>
          </a:p>
        </p:txBody>
      </p:sp>
      <p:pic>
        <p:nvPicPr>
          <p:cNvPr id="1032" name="Picture 8" descr="hysician's Weekly for Medical News, Journals &amp; Articl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46" y="55376"/>
            <a:ext cx="5238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hysiciansweekly.com/wp-content/uploads/2013/12/Lanzkron-Sophi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626203"/>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86055" y="3588324"/>
            <a:ext cx="6444081" cy="3139321"/>
          </a:xfrm>
          <a:prstGeom prst="rect">
            <a:avLst/>
          </a:prstGeom>
          <a:noFill/>
        </p:spPr>
        <p:txBody>
          <a:bodyPr wrap="square" rtlCol="0">
            <a:spAutoFit/>
          </a:bodyPr>
          <a:lstStyle/>
          <a:p>
            <a:pPr fontAlgn="base"/>
            <a:r>
              <a:rPr lang="en-US" dirty="0">
                <a:solidFill>
                  <a:schemeClr val="bg1"/>
                </a:solidFill>
              </a:rPr>
              <a:t>Unfortunately, subduing sickle cell pain often requires high doses of opioids, perhaps due to patients’ high morphine clearance rates or because they may simply need more medication than others to reach the same plasma level. None of this negates the need to monitor patients for drug addiction or diversion. </a:t>
            </a:r>
            <a:r>
              <a:rPr lang="en-US" u="sng" dirty="0">
                <a:solidFill>
                  <a:schemeClr val="bg1"/>
                </a:solidFill>
              </a:rPr>
              <a:t>Those who provide continuity of care to these patients should shoulder this burden.</a:t>
            </a:r>
          </a:p>
          <a:p>
            <a:pPr fontAlgn="base"/>
            <a:r>
              <a:rPr lang="en-US" dirty="0">
                <a:solidFill>
                  <a:schemeClr val="bg1"/>
                </a:solidFill>
              </a:rPr>
              <a:t>Despite their risks, opioids remain indispensable for treating sickle cell pain. Efforts to rein in over­prescribing must not ignore the needs of these undertreated patients.</a:t>
            </a:r>
          </a:p>
          <a:p>
            <a:endParaRPr lang="en-US" dirty="0">
              <a:solidFill>
                <a:schemeClr val="bg1"/>
              </a:solidFill>
            </a:endParaRPr>
          </a:p>
        </p:txBody>
      </p:sp>
    </p:spTree>
    <p:extLst>
      <p:ext uri="{BB962C8B-B14F-4D97-AF65-F5344CB8AC3E}">
        <p14:creationId xmlns:p14="http://schemas.microsoft.com/office/powerpoint/2010/main" val="126137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415636"/>
            <a:ext cx="7772400" cy="1143000"/>
          </a:xfrm>
        </p:spPr>
        <p:txBody>
          <a:bodyPr>
            <a:normAutofit fontScale="90000"/>
          </a:bodyPr>
          <a:lstStyle/>
          <a:p>
            <a:r>
              <a:rPr lang="en-US" dirty="0" smtClean="0"/>
              <a:t>“War on Opioids Hurts Sickle cell Disease Patients”</a:t>
            </a:r>
            <a:endParaRPr lang="en-US" dirty="0"/>
          </a:p>
        </p:txBody>
      </p:sp>
      <p:sp>
        <p:nvSpPr>
          <p:cNvPr id="3" name="Text Placeholder 2"/>
          <p:cNvSpPr>
            <a:spLocks noGrp="1"/>
          </p:cNvSpPr>
          <p:nvPr>
            <p:ph type="body" sz="half" idx="1"/>
          </p:nvPr>
        </p:nvSpPr>
        <p:spPr>
          <a:xfrm>
            <a:off x="283441" y="1722510"/>
            <a:ext cx="4199659" cy="4114800"/>
          </a:xfrm>
        </p:spPr>
        <p:txBody>
          <a:bodyPr>
            <a:normAutofit/>
          </a:bodyPr>
          <a:lstStyle/>
          <a:p>
            <a:r>
              <a:rPr lang="en-US" sz="2800" dirty="0" smtClean="0"/>
              <a:t>Sickle Cell Disease Sufferers Trapped in Fight Against Opioid Scourge</a:t>
            </a:r>
          </a:p>
          <a:p>
            <a:pPr lvl="1"/>
            <a:r>
              <a:rPr lang="en-US" sz="2000" dirty="0" smtClean="0"/>
              <a:t>Dallas Weekly, July 19, 2017</a:t>
            </a:r>
          </a:p>
          <a:p>
            <a:pPr lvl="1"/>
            <a:r>
              <a:rPr lang="en-US" sz="1200" dirty="0"/>
              <a:t>http://</a:t>
            </a:r>
            <a:r>
              <a:rPr lang="en-US" sz="1200" dirty="0" err="1"/>
              <a:t>www.dallasweekly.com</a:t>
            </a:r>
            <a:r>
              <a:rPr lang="en-US" sz="1200" dirty="0"/>
              <a:t>/health/article_786129b4-7918-11e7-899b-ef54de21cbf7.html</a:t>
            </a:r>
          </a:p>
        </p:txBody>
      </p:sp>
      <p:sp>
        <p:nvSpPr>
          <p:cNvPr id="4" name="Content Placeholder 3"/>
          <p:cNvSpPr>
            <a:spLocks noGrp="1"/>
          </p:cNvSpPr>
          <p:nvPr>
            <p:ph sz="half" idx="2"/>
          </p:nvPr>
        </p:nvSpPr>
        <p:spPr>
          <a:xfrm>
            <a:off x="4073239" y="1692420"/>
            <a:ext cx="5029199" cy="4114800"/>
          </a:xfrm>
        </p:spPr>
        <p:txBody>
          <a:bodyPr>
            <a:noAutofit/>
          </a:bodyPr>
          <a:lstStyle/>
          <a:p>
            <a:r>
              <a:rPr lang="en-US" sz="2400" dirty="0" smtClean="0"/>
              <a:t>“According to Judy Anderson, the executive Director of the Sickle Cell anemia Association of Hampton Roads, VA, </a:t>
            </a:r>
            <a:r>
              <a:rPr lang="mr-IN" sz="2400" dirty="0" smtClean="0"/>
              <a:t>…</a:t>
            </a:r>
            <a:r>
              <a:rPr lang="en-US" sz="2400" dirty="0"/>
              <a:t> </a:t>
            </a:r>
            <a:r>
              <a:rPr lang="en-US" sz="2400" dirty="0" smtClean="0"/>
              <a:t>‘One lady who called the office Monday, July 10</a:t>
            </a:r>
            <a:r>
              <a:rPr lang="en-US" sz="2400" baseline="30000" dirty="0" smtClean="0"/>
              <a:t>th</a:t>
            </a:r>
            <a:r>
              <a:rPr lang="en-US" sz="2400" dirty="0" smtClean="0"/>
              <a:t>, told me she took her last pain pill the previous Friday.  Her doctor is reviewing her case and has not written her a new prescription. Unable to get her pain meds, I am sure she will end up in a hospital, because she went to the emergency room to have her pain treated.’”</a:t>
            </a:r>
            <a:endParaRPr lang="en-US" sz="2400" dirty="0"/>
          </a:p>
        </p:txBody>
      </p:sp>
      <p:pic>
        <p:nvPicPr>
          <p:cNvPr id="6" name="Picture 5"/>
          <p:cNvPicPr>
            <a:picLocks noChangeAspect="1"/>
          </p:cNvPicPr>
          <p:nvPr/>
        </p:nvPicPr>
        <p:blipFill>
          <a:blip r:embed="rId2"/>
          <a:stretch>
            <a:fillRect/>
          </a:stretch>
        </p:blipFill>
        <p:spPr>
          <a:xfrm>
            <a:off x="733736" y="4427043"/>
            <a:ext cx="2903893" cy="2320120"/>
          </a:xfrm>
          <a:prstGeom prst="rect">
            <a:avLst/>
          </a:prstGeom>
        </p:spPr>
      </p:pic>
    </p:spTree>
    <p:extLst>
      <p:ext uri="{BB962C8B-B14F-4D97-AF65-F5344CB8AC3E}">
        <p14:creationId xmlns:p14="http://schemas.microsoft.com/office/powerpoint/2010/main" val="2611201622"/>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Sickle cell sufferer fears opioid crisis could leave more patients suffering</a:t>
            </a:r>
            <a:endParaRPr lang="en-US" dirty="0"/>
          </a:p>
        </p:txBody>
      </p:sp>
      <p:sp>
        <p:nvSpPr>
          <p:cNvPr id="6" name="Content Placeholder 5"/>
          <p:cNvSpPr>
            <a:spLocks noGrp="1"/>
          </p:cNvSpPr>
          <p:nvPr>
            <p:ph sz="half" idx="1"/>
          </p:nvPr>
        </p:nvSpPr>
        <p:spPr>
          <a:xfrm>
            <a:off x="457200" y="1600200"/>
            <a:ext cx="4038600" cy="4749983"/>
          </a:xfrm>
        </p:spPr>
        <p:txBody>
          <a:bodyPr>
            <a:normAutofit fontScale="55000" lnSpcReduction="20000"/>
          </a:bodyPr>
          <a:lstStyle/>
          <a:p>
            <a:r>
              <a:rPr lang="en-US" dirty="0" smtClean="0"/>
              <a:t>RICHMOND</a:t>
            </a:r>
            <a:r>
              <a:rPr lang="en-US" dirty="0"/>
              <a:t>, Va</a:t>
            </a:r>
            <a:r>
              <a:rPr lang="en-US" dirty="0" smtClean="0"/>
              <a:t>., Nov 21, 2017 </a:t>
            </a:r>
            <a:r>
              <a:rPr lang="en-US" dirty="0"/>
              <a:t>(</a:t>
            </a:r>
            <a:r>
              <a:rPr lang="en-US" dirty="0" smtClean="0"/>
              <a:t>WRIC, Morgan Dean) </a:t>
            </a:r>
            <a:r>
              <a:rPr lang="en-US" dirty="0"/>
              <a:t>-- President Donald Trump has called the opioid epidemic a national health crisis. As the government tries to curb the numbers of pills and drugs out there, sickle cell patients are afraid they could be left to suffer in pain.</a:t>
            </a:r>
          </a:p>
          <a:p>
            <a:r>
              <a:rPr lang="en-US" dirty="0"/>
              <a:t>George Carter, an administrator of </a:t>
            </a:r>
            <a:r>
              <a:rPr lang="en-US" b="1" dirty="0">
                <a:hlinkClick r:id="rId2"/>
              </a:rPr>
              <a:t>Sickle Cell Chapters of Virginia and a sickle cell sufferer himself, told </a:t>
            </a:r>
            <a:r>
              <a:rPr lang="en-US" b="1" dirty="0">
                <a:hlinkClick r:id="rId3"/>
              </a:rPr>
              <a:t>8News Anchor Morgan Dean the only thing that can take away the pain is powerful pain killers.</a:t>
            </a:r>
          </a:p>
          <a:p>
            <a:r>
              <a:rPr lang="en-US" dirty="0"/>
              <a:t>"That pain can be excruciating," Carter said. "Three times in my life, that pain was so great, I prayed to God to let me die because I didn't think I could stand it anymore."</a:t>
            </a:r>
          </a:p>
          <a:p>
            <a:endParaRPr lang="en-US" dirty="0"/>
          </a:p>
          <a:p>
            <a:r>
              <a:rPr lang="en-US" dirty="0"/>
              <a:t>Those pain relievers are now in the governments crosshairs in the war on drugs</a:t>
            </a:r>
            <a:r>
              <a:rPr lang="en-US" dirty="0" smtClean="0"/>
              <a:t>.</a:t>
            </a:r>
          </a:p>
          <a:p>
            <a:r>
              <a:rPr lang="en-US" dirty="0" smtClean="0"/>
              <a:t>CVS announced this fall that it will only fill opioid prescription for seven days and insurer Cigna announced it won’t cover </a:t>
            </a:r>
            <a:r>
              <a:rPr lang="en-US" dirty="0" err="1" smtClean="0"/>
              <a:t>OxyContin</a:t>
            </a:r>
            <a:r>
              <a:rPr lang="en-US" dirty="0" smtClean="0"/>
              <a:t> in the future, but only generics of the drug. </a:t>
            </a:r>
            <a:endParaRPr lang="en-US" dirty="0"/>
          </a:p>
        </p:txBody>
      </p:sp>
      <p:pic>
        <p:nvPicPr>
          <p:cNvPr id="10" name="Content Placeholder 9"/>
          <p:cNvPicPr>
            <a:picLocks noGrp="1" noChangeAspect="1"/>
          </p:cNvPicPr>
          <p:nvPr>
            <p:ph sz="half" idx="2"/>
          </p:nvPr>
        </p:nvPicPr>
        <p:blipFill>
          <a:blip r:embed="rId4"/>
          <a:srcRect l="24396" r="24396"/>
          <a:stretch>
            <a:fillRect/>
          </a:stretch>
        </p:blipFill>
        <p:spPr>
          <a:prstGeom prst="rect">
            <a:avLst/>
          </a:prstGeom>
        </p:spPr>
      </p:pic>
    </p:spTree>
    <p:extLst>
      <p:ext uri="{BB962C8B-B14F-4D97-AF65-F5344CB8AC3E}">
        <p14:creationId xmlns:p14="http://schemas.microsoft.com/office/powerpoint/2010/main" val="4210697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6369070-2C00-3743-8CD0-69CFEEDEB747}"/>
              </a:ext>
            </a:extLst>
          </p:cNvPr>
          <p:cNvSpPr>
            <a:spLocks noGrp="1"/>
          </p:cNvSpPr>
          <p:nvPr>
            <p:ph type="title"/>
          </p:nvPr>
        </p:nvSpPr>
        <p:spPr>
          <a:xfrm>
            <a:off x="642938" y="142182"/>
            <a:ext cx="7772400" cy="361014"/>
          </a:xfrm>
        </p:spPr>
        <p:txBody>
          <a:bodyPr>
            <a:normAutofit fontScale="90000"/>
          </a:bodyPr>
          <a:lstStyle/>
          <a:p>
            <a:r>
              <a:rPr lang="en-US" dirty="0">
                <a:latin typeface="ChelthmITC Bk BT" charset="0"/>
              </a:rPr>
              <a:t>Vicious Cycle of SCD Pain</a:t>
            </a:r>
          </a:p>
        </p:txBody>
      </p:sp>
      <p:pic>
        <p:nvPicPr>
          <p:cNvPr id="18" name="Diagram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371600"/>
            <a:ext cx="7010400" cy="49657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 xmlns:a16="http://schemas.microsoft.com/office/drawing/2014/main" id="{23FB35CB-B038-5046-8255-1AB2F3526751}"/>
              </a:ext>
            </a:extLst>
          </p:cNvPr>
          <p:cNvCxnSpPr>
            <a:cxnSpLocks/>
          </p:cNvCxnSpPr>
          <p:nvPr/>
        </p:nvCxnSpPr>
        <p:spPr bwMode="auto">
          <a:xfrm flipV="1">
            <a:off x="3527425" y="2492375"/>
            <a:ext cx="804863" cy="2579688"/>
          </a:xfrm>
          <a:prstGeom prst="straightConnector1">
            <a:avLst/>
          </a:prstGeom>
          <a:solidFill>
            <a:schemeClr val="accent1"/>
          </a:solidFill>
          <a:ln w="76200" cap="flat" cmpd="sng" algn="ctr">
            <a:solidFill>
              <a:schemeClr val="bg2">
                <a:lumMod val="10000"/>
                <a:lumOff val="90000"/>
              </a:schemeClr>
            </a:solidFill>
            <a:prstDash val="solid"/>
            <a:round/>
            <a:headEnd type="triangle"/>
            <a:tailEnd type="triangle"/>
          </a:ln>
          <a:effectLst/>
        </p:spPr>
      </p:cxnSp>
      <p:cxnSp>
        <p:nvCxnSpPr>
          <p:cNvPr id="21" name="Straight Arrow Connector 20">
            <a:extLst>
              <a:ext uri="{FF2B5EF4-FFF2-40B4-BE49-F238E27FC236}">
                <a16:creationId xmlns="" xmlns:a16="http://schemas.microsoft.com/office/drawing/2014/main" id="{1BC03BF5-6E8F-0D45-8996-C61CDB17468D}"/>
              </a:ext>
            </a:extLst>
          </p:cNvPr>
          <p:cNvCxnSpPr>
            <a:cxnSpLocks/>
          </p:cNvCxnSpPr>
          <p:nvPr/>
        </p:nvCxnSpPr>
        <p:spPr bwMode="auto">
          <a:xfrm>
            <a:off x="4811713" y="2492375"/>
            <a:ext cx="827087" cy="2579688"/>
          </a:xfrm>
          <a:prstGeom prst="straightConnector1">
            <a:avLst/>
          </a:prstGeom>
          <a:solidFill>
            <a:schemeClr val="accent1"/>
          </a:solidFill>
          <a:ln w="76200" cap="flat" cmpd="sng" algn="ctr">
            <a:solidFill>
              <a:schemeClr val="bg2">
                <a:lumMod val="10000"/>
                <a:lumOff val="90000"/>
              </a:schemeClr>
            </a:solidFill>
            <a:prstDash val="solid"/>
            <a:round/>
            <a:headEnd type="triangle"/>
            <a:tailEnd type="triangle"/>
          </a:ln>
          <a:effectLst/>
        </p:spPr>
      </p:cxnSp>
      <p:pic>
        <p:nvPicPr>
          <p:cNvPr id="34" name="Rectangl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98" y="750796"/>
            <a:ext cx="4161627" cy="443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p:tgtEl>
                                          <p:spTgt spid="21"/>
                                        </p:tgtEl>
                                        <p:attrNameLst>
                                          <p:attrName>ppt_y</p:attrName>
                                        </p:attrNameLst>
                                      </p:cBhvr>
                                      <p:tavLst>
                                        <p:tav tm="0">
                                          <p:val>
                                            <p:strVal val="#ppt_y+#ppt_h*1.125000"/>
                                          </p:val>
                                        </p:tav>
                                        <p:tav tm="100000">
                                          <p:val>
                                            <p:strVal val="#ppt_y"/>
                                          </p:val>
                                        </p:tav>
                                      </p:tavLst>
                                    </p:anim>
                                    <p:animEffect transition="in" filter="wipe(up)">
                                      <p:cBhvr>
                                        <p:cTn id="14" dur="5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0"/>
                                        <p:tgtEl>
                                          <p:spTgt spid="34"/>
                                        </p:tgtEl>
                                      </p:cBhvr>
                                    </p:animEffect>
                                    <p:anim calcmode="lin" valueType="num">
                                      <p:cBhvr>
                                        <p:cTn id="20" dur="2000" fill="hold"/>
                                        <p:tgtEl>
                                          <p:spTgt spid="34"/>
                                        </p:tgtEl>
                                        <p:attrNameLst>
                                          <p:attrName>ppt_w</p:attrName>
                                        </p:attrNameLst>
                                      </p:cBhvr>
                                      <p:tavLst>
                                        <p:tav tm="0" fmla="#ppt_w*sin(2.5*pi*$)">
                                          <p:val>
                                            <p:fltVal val="0"/>
                                          </p:val>
                                        </p:tav>
                                        <p:tav tm="100000">
                                          <p:val>
                                            <p:fltVal val="1"/>
                                          </p:val>
                                        </p:tav>
                                      </p:tavLst>
                                    </p:anim>
                                    <p:anim calcmode="lin" valueType="num">
                                      <p:cBhvr>
                                        <p:cTn id="21"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sz="4000" dirty="0" smtClean="0">
                <a:ea typeface="ＭＳ Ｐゴシック" charset="-128"/>
              </a:rPr>
              <a:t>Inpatient Opioid Use Curbed by </a:t>
            </a:r>
            <a:r>
              <a:rPr lang="en-US" altLang="en-US" sz="4000" dirty="0" err="1" smtClean="0">
                <a:ea typeface="ＭＳ Ｐゴシック" charset="-128"/>
              </a:rPr>
              <a:t>Rivapansel</a:t>
            </a:r>
            <a:endParaRPr lang="en-US" altLang="en-US" sz="4000" dirty="0">
              <a:ea typeface="ＭＳ Ｐゴシック" charset="-128"/>
            </a:endParaRPr>
          </a:p>
        </p:txBody>
      </p:sp>
      <p:graphicFrame>
        <p:nvGraphicFramePr>
          <p:cNvPr id="4" name="Content Placeholder 3"/>
          <p:cNvGraphicFramePr>
            <a:graphicFrameLocks noGrp="1"/>
          </p:cNvGraphicFramePr>
          <p:nvPr>
            <p:ph idx="1"/>
          </p:nvPr>
        </p:nvGraphicFramePr>
        <p:xfrm>
          <a:off x="449263" y="3130550"/>
          <a:ext cx="7772400" cy="1657349"/>
        </p:xfrm>
        <a:graphic>
          <a:graphicData uri="http://schemas.openxmlformats.org/drawingml/2006/table">
            <a:tbl>
              <a:tblPr/>
              <a:tblGrid>
                <a:gridCol w="3425825"/>
                <a:gridCol w="1755775"/>
                <a:gridCol w="2590800"/>
              </a:tblGrid>
              <a:tr h="371475">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CC"/>
                          </a:solidFill>
                          <a:effectLst/>
                          <a:latin typeface="ChelthmITC Bk BT" charset="0"/>
                          <a:ea typeface="ＭＳ Ｐゴシック" charset="-128"/>
                        </a:rPr>
                        <a:t>Cumulative parenteral opioid use. MEU mg/kg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CC"/>
                        </a:solidFill>
                        <a:effectLst/>
                        <a:latin typeface="ChelthmITC Bk B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CC"/>
                          </a:solidFill>
                          <a:effectLst/>
                          <a:latin typeface="ChelthmITC Bk BT" charset="0"/>
                          <a:ea typeface="ＭＳ Ｐゴシック" charset="-128"/>
                        </a:rPr>
                        <a:t>GMI-1070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CC"/>
                          </a:solidFill>
                          <a:effectLst/>
                          <a:latin typeface="ChelthmITC Bk BT" charset="0"/>
                          <a:ea typeface="ＭＳ Ｐゴシック" charset="-128"/>
                        </a:rPr>
                        <a:t>Placebo (p=.010)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0011"/>
                          </a:solidFill>
                          <a:effectLst/>
                          <a:latin typeface="ChelthmITC Bk BT" charset="0"/>
                          <a:ea typeface="ＭＳ Ｐゴシック" charset="-128"/>
                        </a:rPr>
                        <a:t>Mean (SD)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DE"/>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0011"/>
                          </a:solidFill>
                          <a:effectLst/>
                          <a:latin typeface="ChelthmITC Bk BT" charset="0"/>
                          <a:ea typeface="ＭＳ Ｐゴシック" charset="-128"/>
                        </a:rPr>
                        <a:t>12.92(20.8)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DE"/>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0011"/>
                          </a:solidFill>
                          <a:effectLst/>
                          <a:latin typeface="ChelthmITC Bk BT" charset="0"/>
                          <a:ea typeface="ＭＳ Ｐゴシック" charset="-128"/>
                        </a:rPr>
                        <a:t>57.91 (109.8)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DE"/>
                    </a:solidFill>
                  </a:tcPr>
                </a:tc>
              </a:tr>
              <a:tr h="371475">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220011"/>
                        </a:solidFill>
                        <a:effectLst/>
                        <a:latin typeface="ChelthmITC Bk B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E7EF"/>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220011"/>
                        </a:solidFill>
                        <a:effectLst/>
                        <a:latin typeface="ChelthmITC Bk B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E7EF"/>
                    </a:solidFill>
                  </a:tcPr>
                </a:tc>
                <a:tc>
                  <a:txBody>
                    <a:bodyPr/>
                    <a:lstStyle>
                      <a:lvl1pPr eaLnBrk="0" hangingPunct="0">
                        <a:spcBef>
                          <a:spcPct val="20000"/>
                        </a:spcBef>
                        <a:defRPr sz="3600">
                          <a:solidFill>
                            <a:schemeClr val="tx1"/>
                          </a:solidFill>
                          <a:latin typeface="ChelthmITC Bk BT" charset="0"/>
                          <a:ea typeface="ＭＳ Ｐゴシック" charset="-128"/>
                        </a:defRPr>
                      </a:lvl1pPr>
                      <a:lvl2pPr marL="742950" indent="-285750" eaLnBrk="0" hangingPunct="0">
                        <a:spcBef>
                          <a:spcPct val="20000"/>
                        </a:spcBef>
                        <a:defRPr sz="2800">
                          <a:solidFill>
                            <a:schemeClr val="tx1"/>
                          </a:solidFill>
                          <a:latin typeface="ChelthmITC Bk BT" charset="0"/>
                          <a:ea typeface="ＭＳ Ｐゴシック" charset="-128"/>
                        </a:defRPr>
                      </a:lvl2pPr>
                      <a:lvl3pPr marL="1143000" indent="-228600" eaLnBrk="0" hangingPunct="0">
                        <a:spcBef>
                          <a:spcPct val="20000"/>
                        </a:spcBef>
                        <a:defRPr sz="2400">
                          <a:solidFill>
                            <a:schemeClr val="tx1"/>
                          </a:solidFill>
                          <a:latin typeface="ChelthmITC Bk BT" charset="0"/>
                          <a:ea typeface="ＭＳ Ｐゴシック" charset="-128"/>
                        </a:defRPr>
                      </a:lvl3pPr>
                      <a:lvl4pPr marL="1600200" indent="-228600" eaLnBrk="0" hangingPunct="0">
                        <a:spcBef>
                          <a:spcPct val="20000"/>
                        </a:spcBef>
                        <a:defRPr>
                          <a:solidFill>
                            <a:schemeClr val="tx1"/>
                          </a:solidFill>
                          <a:latin typeface="ChelthmITC Bk BT" charset="0"/>
                          <a:ea typeface="ＭＳ Ｐゴシック" charset="-128"/>
                        </a:defRPr>
                      </a:lvl4pPr>
                      <a:lvl5pPr marL="2057400" indent="-228600" eaLnBrk="0" hangingPunct="0">
                        <a:spcBef>
                          <a:spcPct val="20000"/>
                        </a:spcBef>
                        <a:defRPr sz="1600">
                          <a:solidFill>
                            <a:schemeClr val="tx1"/>
                          </a:solidFill>
                          <a:latin typeface="ChelthmITC Bk BT" charset="0"/>
                          <a:ea typeface="ＭＳ Ｐゴシック" charset="-128"/>
                        </a:defRPr>
                      </a:lvl5pPr>
                      <a:lvl6pPr marL="2514600" indent="-228600" eaLnBrk="0" fontAlgn="base" hangingPunct="0">
                        <a:spcBef>
                          <a:spcPct val="20000"/>
                        </a:spcBef>
                        <a:spcAft>
                          <a:spcPct val="0"/>
                        </a:spcAft>
                        <a:defRPr sz="1600">
                          <a:solidFill>
                            <a:schemeClr val="tx1"/>
                          </a:solidFill>
                          <a:latin typeface="ChelthmITC Bk BT" charset="0"/>
                          <a:ea typeface="ＭＳ Ｐゴシック" charset="-128"/>
                        </a:defRPr>
                      </a:lvl6pPr>
                      <a:lvl7pPr marL="2971800" indent="-228600" eaLnBrk="0" fontAlgn="base" hangingPunct="0">
                        <a:spcBef>
                          <a:spcPct val="20000"/>
                        </a:spcBef>
                        <a:spcAft>
                          <a:spcPct val="0"/>
                        </a:spcAft>
                        <a:defRPr sz="1600">
                          <a:solidFill>
                            <a:schemeClr val="tx1"/>
                          </a:solidFill>
                          <a:latin typeface="ChelthmITC Bk BT" charset="0"/>
                          <a:ea typeface="ＭＳ Ｐゴシック" charset="-128"/>
                        </a:defRPr>
                      </a:lvl7pPr>
                      <a:lvl8pPr marL="3429000" indent="-228600" eaLnBrk="0" fontAlgn="base" hangingPunct="0">
                        <a:spcBef>
                          <a:spcPct val="20000"/>
                        </a:spcBef>
                        <a:spcAft>
                          <a:spcPct val="0"/>
                        </a:spcAft>
                        <a:defRPr sz="1600">
                          <a:solidFill>
                            <a:schemeClr val="tx1"/>
                          </a:solidFill>
                          <a:latin typeface="ChelthmITC Bk BT" charset="0"/>
                          <a:ea typeface="ＭＳ Ｐゴシック" charset="-128"/>
                        </a:defRPr>
                      </a:lvl8pPr>
                      <a:lvl9pPr marL="3886200" indent="-228600" eaLnBrk="0" fontAlgn="base" hangingPunct="0">
                        <a:spcBef>
                          <a:spcPct val="20000"/>
                        </a:spcBef>
                        <a:spcAft>
                          <a:spcPct val="0"/>
                        </a:spcAft>
                        <a:defRPr sz="1600">
                          <a:solidFill>
                            <a:schemeClr val="tx1"/>
                          </a:solidFill>
                          <a:latin typeface="ChelthmITC Bk B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220011"/>
                        </a:solidFill>
                        <a:effectLst/>
                        <a:latin typeface="ChelthmITC Bk B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E7EF"/>
                    </a:solidFill>
                  </a:tcPr>
                </a:tc>
              </a:tr>
            </a:tbl>
          </a:graphicData>
        </a:graphic>
      </p:graphicFrame>
      <p:sp>
        <p:nvSpPr>
          <p:cNvPr id="5" name="Text Placeholder 4"/>
          <p:cNvSpPr>
            <a:spLocks noGrp="1"/>
          </p:cNvSpPr>
          <p:nvPr>
            <p:ph type="body" idx="4294967295"/>
          </p:nvPr>
        </p:nvSpPr>
        <p:spPr>
          <a:xfrm>
            <a:off x="666750" y="5310188"/>
            <a:ext cx="7300913" cy="857250"/>
          </a:xfrm>
        </p:spPr>
        <p:txBody>
          <a:bodyPr/>
          <a:lstStyle/>
          <a:p>
            <a:pPr>
              <a:defRPr/>
            </a:pPr>
            <a:r>
              <a:rPr lang="en-US" altLang="en-US" sz="2000">
                <a:ea typeface="ＭＳ Ｐゴシック" charset="-128"/>
              </a:rPr>
              <a:t>Telen, et. Al Blood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200"/>
            <a:ext cx="9144000" cy="1143000"/>
          </a:xfrm>
        </p:spPr>
        <p:txBody>
          <a:bodyPr>
            <a:normAutofit/>
          </a:bodyPr>
          <a:lstStyle/>
          <a:p>
            <a:pPr algn="l" eaLnBrk="1" hangingPunct="1">
              <a:lnSpc>
                <a:spcPct val="87000"/>
              </a:lnSpc>
              <a:buClr>
                <a:srgbClr val="000000"/>
              </a:buClr>
              <a:defRPr/>
            </a:pPr>
            <a:r>
              <a:rPr lang="en-US" altLang="en-US" sz="4000" dirty="0" smtClean="0">
                <a:ea typeface="ＭＳ Ｐゴシック" charset="-128"/>
              </a:rPr>
              <a:t>SCD BMT Allows </a:t>
            </a:r>
            <a:r>
              <a:rPr lang="en-US" altLang="en-US" sz="4000" dirty="0">
                <a:ea typeface="ＭＳ Ｐゴシック" charset="-128"/>
              </a:rPr>
              <a:t>Tapering Of Opioids</a:t>
            </a:r>
          </a:p>
        </p:txBody>
      </p:sp>
      <p:graphicFrame>
        <p:nvGraphicFramePr>
          <p:cNvPr id="8" name="Chart 7"/>
          <p:cNvGraphicFramePr>
            <a:graphicFrameLocks/>
          </p:cNvGraphicFramePr>
          <p:nvPr/>
        </p:nvGraphicFramePr>
        <p:xfrm>
          <a:off x="585216" y="932688"/>
          <a:ext cx="8156448" cy="5925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1"/>
          </p:nvPr>
        </p:nvSpPr>
        <p:spPr>
          <a:xfrm>
            <a:off x="-320675" y="5778500"/>
            <a:ext cx="6629400" cy="804863"/>
          </a:xfrm>
        </p:spPr>
        <p:txBody>
          <a:bodyPr>
            <a:normAutofit fontScale="92500" lnSpcReduction="10000"/>
          </a:bodyPr>
          <a:lstStyle/>
          <a:p>
            <a:pPr>
              <a:defRPr/>
            </a:pPr>
            <a:r>
              <a:rPr lang="en-US" altLang="en-US" sz="2800">
                <a:ea typeface="ＭＳ Ｐゴシック" charset="-128"/>
              </a:rPr>
              <a:t>Takes weeks</a:t>
            </a:r>
          </a:p>
          <a:p>
            <a:pPr lvl="1">
              <a:defRPr/>
            </a:pPr>
            <a:r>
              <a:rPr lang="en-US" altLang="en-US" sz="2000">
                <a:ea typeface="ＭＳ Ｐゴシック" charset="-128"/>
              </a:rPr>
              <a:t>Data, courtesy Tisdale, et al. </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fontScale="90000"/>
          </a:bodyPr>
          <a:lstStyle/>
          <a:p>
            <a:pPr eaLnBrk="1" hangingPunct="1">
              <a:defRPr/>
            </a:pPr>
            <a:r>
              <a:rPr lang="en-US" altLang="en-US" dirty="0"/>
              <a:t>ED Use NOT </a:t>
            </a:r>
            <a:r>
              <a:rPr lang="en-US" altLang="en-US" dirty="0" smtClean="0"/>
              <a:t>Predictor of Opioid Use in SCD </a:t>
            </a:r>
            <a:endParaRPr lang="en-US" altLang="en-US" dirty="0"/>
          </a:p>
        </p:txBody>
      </p:sp>
      <p:sp>
        <p:nvSpPr>
          <p:cNvPr id="3" name="Content Placeholder 2"/>
          <p:cNvSpPr>
            <a:spLocks noGrp="1"/>
          </p:cNvSpPr>
          <p:nvPr>
            <p:ph idx="1"/>
          </p:nvPr>
        </p:nvSpPr>
        <p:spPr>
          <a:extLst/>
        </p:spPr>
        <p:txBody>
          <a:bodyPr/>
          <a:lstStyle/>
          <a:p>
            <a:pPr eaLnBrk="1" hangingPunct="1">
              <a:defRPr/>
            </a:pPr>
            <a:r>
              <a:rPr lang="en-US" sz="3200" dirty="0" smtClean="0">
                <a:cs typeface="+mn-cs"/>
              </a:rPr>
              <a:t>High ED </a:t>
            </a:r>
            <a:r>
              <a:rPr lang="en-US" sz="3200" dirty="0" err="1" smtClean="0">
                <a:cs typeface="+mn-cs"/>
              </a:rPr>
              <a:t>utilizers</a:t>
            </a:r>
            <a:r>
              <a:rPr lang="en-US" sz="3200" dirty="0" smtClean="0">
                <a:cs typeface="+mn-cs"/>
              </a:rPr>
              <a:t> (35% of the sample) </a:t>
            </a:r>
            <a:r>
              <a:rPr lang="en-US" sz="3200" i="1" dirty="0" smtClean="0">
                <a:cs typeface="+mn-cs"/>
              </a:rPr>
              <a:t>did not use </a:t>
            </a:r>
            <a:r>
              <a:rPr lang="en-US" sz="3200" i="1" dirty="0" err="1" smtClean="0">
                <a:cs typeface="+mn-cs"/>
              </a:rPr>
              <a:t>opioids</a:t>
            </a:r>
            <a:r>
              <a:rPr lang="en-US" sz="3200" i="1" dirty="0" smtClean="0">
                <a:cs typeface="+mn-cs"/>
              </a:rPr>
              <a:t> more frequently </a:t>
            </a:r>
            <a:r>
              <a:rPr lang="en-US" sz="3200" dirty="0" smtClean="0">
                <a:cs typeface="+mn-cs"/>
              </a:rPr>
              <a:t>than other pts.</a:t>
            </a:r>
            <a:endParaRPr lang="en-US" sz="3200" baseline="30000" dirty="0" smtClean="0">
              <a:cs typeface="+mn-cs"/>
            </a:endParaRPr>
          </a:p>
          <a:p>
            <a:pPr lvl="1" eaLnBrk="1" hangingPunct="1">
              <a:defRPr/>
            </a:pPr>
            <a:r>
              <a:rPr lang="en-US" sz="2400" u="sng" dirty="0" smtClean="0"/>
              <a:t>after controlling for severity and frequency of pain</a:t>
            </a:r>
          </a:p>
          <a:p>
            <a:pPr lvl="2" eaLnBrk="1" hangingPunct="1">
              <a:defRPr/>
            </a:pPr>
            <a:r>
              <a:rPr lang="en-US" sz="1600" dirty="0" err="1" smtClean="0"/>
              <a:t>Aisiku</a:t>
            </a:r>
            <a:r>
              <a:rPr lang="en-US" sz="1600" dirty="0" smtClean="0"/>
              <a:t> IP, Smith WR, </a:t>
            </a:r>
            <a:r>
              <a:rPr lang="en-US" sz="1600" dirty="0" err="1" smtClean="0"/>
              <a:t>McClish</a:t>
            </a:r>
            <a:r>
              <a:rPr lang="en-US" sz="1600" dirty="0" smtClean="0"/>
              <a:t> DK, </a:t>
            </a:r>
            <a:r>
              <a:rPr lang="en-US" sz="1600" dirty="0" err="1" smtClean="0"/>
              <a:t>Levenson</a:t>
            </a:r>
            <a:r>
              <a:rPr lang="en-US" sz="1600" dirty="0" smtClean="0"/>
              <a:t> JL, </a:t>
            </a:r>
            <a:r>
              <a:rPr lang="en-US" sz="1600" dirty="0" err="1" smtClean="0"/>
              <a:t>Penberthy</a:t>
            </a:r>
            <a:r>
              <a:rPr lang="en-US" sz="1600" dirty="0" smtClean="0"/>
              <a:t> LT, </a:t>
            </a:r>
            <a:r>
              <a:rPr lang="en-US" sz="1600" dirty="0" err="1" smtClean="0"/>
              <a:t>Roseff</a:t>
            </a:r>
            <a:r>
              <a:rPr lang="en-US" sz="1600" dirty="0" smtClean="0"/>
              <a:t> SD, </a:t>
            </a:r>
            <a:r>
              <a:rPr lang="en-US" sz="1600" dirty="0" err="1" smtClean="0"/>
              <a:t>Bovbjerg</a:t>
            </a:r>
            <a:r>
              <a:rPr lang="en-US" sz="1600" dirty="0" smtClean="0"/>
              <a:t> VE, Roberts JD. Comparisons of High Versus Low Emergency Department </a:t>
            </a:r>
            <a:r>
              <a:rPr lang="en-US" sz="1600" dirty="0" err="1" smtClean="0"/>
              <a:t>Utilizers</a:t>
            </a:r>
            <a:r>
              <a:rPr lang="en-US" sz="1600" dirty="0" smtClean="0"/>
              <a:t> in Sickle Cell Disease. Ann </a:t>
            </a:r>
            <a:r>
              <a:rPr lang="en-US" sz="1600" dirty="0" err="1" smtClean="0"/>
              <a:t>Emerg</a:t>
            </a:r>
            <a:r>
              <a:rPr lang="en-US" sz="1600" dirty="0" smtClean="0"/>
              <a:t> Med. 2009 May;53(5):587-93.</a:t>
            </a:r>
          </a:p>
          <a:p>
            <a:pPr lvl="1" eaLnBrk="1" hangingPunct="1">
              <a:defRPr/>
            </a:pPr>
            <a:endParaRPr lang="en-US" sz="2400" dirty="0" smtClean="0"/>
          </a:p>
          <a:p>
            <a:pPr eaLnBrk="1" hangingPunct="1">
              <a:defRPr/>
            </a:pPr>
            <a:endParaRPr lang="en-US" dirty="0" smtClean="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5"/>
          <p:cNvGrpSpPr>
            <a:grpSpLocks/>
          </p:cNvGrpSpPr>
          <p:nvPr/>
        </p:nvGrpSpPr>
        <p:grpSpPr bwMode="auto">
          <a:xfrm>
            <a:off x="419100" y="2608263"/>
            <a:ext cx="2928938" cy="1162050"/>
            <a:chOff x="264" y="1643"/>
            <a:chExt cx="1845" cy="732"/>
          </a:xfrm>
        </p:grpSpPr>
        <p:sp>
          <p:nvSpPr>
            <p:cNvPr id="48424" name="AutoShape 302"/>
            <p:cNvSpPr>
              <a:spLocks noChangeArrowheads="1"/>
            </p:cNvSpPr>
            <p:nvPr/>
          </p:nvSpPr>
          <p:spPr bwMode="auto">
            <a:xfrm>
              <a:off x="536" y="1770"/>
              <a:ext cx="1573" cy="350"/>
            </a:xfrm>
            <a:prstGeom prst="parallelogram">
              <a:avLst>
                <a:gd name="adj" fmla="val 112357"/>
              </a:avLst>
            </a:prstGeom>
            <a:solidFill>
              <a:schemeClr val="accent1"/>
            </a:solidFill>
            <a:ln w="9525">
              <a:solidFill>
                <a:schemeClr val="tx1"/>
              </a:solidFill>
              <a:miter lim="800000"/>
              <a:headEnd/>
              <a:tailEnd/>
            </a:ln>
          </p:spPr>
          <p:txBody>
            <a:bodyPr wrap="none" anchor="ct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25" name="Text Box 303"/>
            <p:cNvSpPr txBox="1">
              <a:spLocks noChangeArrowheads="1"/>
            </p:cNvSpPr>
            <p:nvPr/>
          </p:nvSpPr>
          <p:spPr bwMode="auto">
            <a:xfrm>
              <a:off x="264" y="1643"/>
              <a:ext cx="84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50000"/>
                </a:spcBef>
                <a:buFontTx/>
                <a:buNone/>
              </a:pPr>
              <a:r>
                <a:rPr lang="en-US" altLang="en-US" sz="1800" dirty="0">
                  <a:effectLst>
                    <a:outerShdw blurRad="50800" dist="38100" dir="2700000" algn="tl" rotWithShape="0">
                      <a:srgbClr val="000000">
                        <a:alpha val="43000"/>
                      </a:srgbClr>
                    </a:outerShdw>
                  </a:effectLst>
                  <a:latin typeface="Times New Roman" charset="0"/>
                </a:rPr>
                <a:t>Above</a:t>
              </a:r>
              <a:r>
                <a:rPr lang="en-US" altLang="en-US" sz="1800" dirty="0">
                  <a:latin typeface="Times New Roman" charset="0"/>
                </a:rPr>
                <a:t> </a:t>
              </a:r>
              <a:r>
                <a:rPr lang="en-US" altLang="en-US" sz="1800" dirty="0">
                  <a:effectLst>
                    <a:outerShdw blurRad="50800" dist="38100" dir="2700000" algn="tl" rotWithShape="0">
                      <a:srgbClr val="000000">
                        <a:alpha val="43000"/>
                      </a:srgbClr>
                    </a:outerShdw>
                  </a:effectLst>
                  <a:latin typeface="Times New Roman" charset="0"/>
                </a:rPr>
                <a:t>water </a:t>
              </a:r>
            </a:p>
          </p:txBody>
        </p:sp>
        <p:sp>
          <p:nvSpPr>
            <p:cNvPr id="48426" name="Text Box 304"/>
            <p:cNvSpPr txBox="1">
              <a:spLocks noChangeArrowheads="1"/>
            </p:cNvSpPr>
            <p:nvPr/>
          </p:nvSpPr>
          <p:spPr bwMode="auto">
            <a:xfrm>
              <a:off x="302" y="2144"/>
              <a:ext cx="8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50000"/>
                </a:spcBef>
                <a:buFontTx/>
                <a:buNone/>
              </a:pPr>
              <a:r>
                <a:rPr lang="en-US" altLang="en-US" sz="1800" dirty="0">
                  <a:effectLst>
                    <a:outerShdw blurRad="50800" dist="38100" dir="2700000" algn="tl" rotWithShape="0">
                      <a:srgbClr val="000000">
                        <a:alpha val="43000"/>
                      </a:srgbClr>
                    </a:outerShdw>
                  </a:effectLst>
                  <a:latin typeface="Times New Roman" charset="0"/>
                </a:rPr>
                <a:t>Submerged</a:t>
              </a:r>
            </a:p>
          </p:txBody>
        </p:sp>
      </p:grpSp>
      <p:sp>
        <p:nvSpPr>
          <p:cNvPr id="276482" name="Rectangle 2"/>
          <p:cNvSpPr>
            <a:spLocks noGrp="1" noChangeArrowheads="1"/>
          </p:cNvSpPr>
          <p:nvPr>
            <p:ph type="title"/>
          </p:nvPr>
        </p:nvSpPr>
        <p:spPr>
          <a:xfrm>
            <a:off x="0" y="349250"/>
            <a:ext cx="9144000" cy="1360488"/>
          </a:xfrm>
        </p:spPr>
        <p:txBody>
          <a:bodyPr>
            <a:normAutofit fontScale="90000"/>
          </a:bodyPr>
          <a:lstStyle/>
          <a:p>
            <a:pPr eaLnBrk="1" hangingPunct="1">
              <a:defRPr/>
            </a:pPr>
            <a:r>
              <a:rPr lang="en-US" altLang="en-US" dirty="0">
                <a:ea typeface="ＭＳ Ｐゴシック" charset="-128"/>
              </a:rPr>
              <a:t>The Iceberg:  Proportion of Days in Pain, Crisis, Utilization</a:t>
            </a:r>
          </a:p>
        </p:txBody>
      </p:sp>
      <p:sp>
        <p:nvSpPr>
          <p:cNvPr id="48131" name="Text Box 7"/>
          <p:cNvSpPr txBox="1">
            <a:spLocks noChangeArrowheads="1"/>
          </p:cNvSpPr>
          <p:nvPr/>
        </p:nvSpPr>
        <p:spPr bwMode="auto">
          <a:xfrm>
            <a:off x="0" y="5645150"/>
            <a:ext cx="73025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50000"/>
              </a:spcBef>
              <a:buFontTx/>
              <a:buNone/>
            </a:pPr>
            <a:r>
              <a:rPr lang="en-US" altLang="en-US" sz="1600" dirty="0">
                <a:effectLst>
                  <a:outerShdw blurRad="50800" dist="38100" dir="2700000" algn="tl" rotWithShape="0">
                    <a:srgbClr val="000000">
                      <a:alpha val="43000"/>
                    </a:srgbClr>
                  </a:outerShdw>
                </a:effectLst>
                <a:latin typeface="Arial" charset="0"/>
              </a:rPr>
              <a:t>*Percentage of days. Utilization=  utilization with or without crisis or pain; Crisis= crisis without utilization; Pain= pain without crisis or utilization</a:t>
            </a:r>
          </a:p>
          <a:p>
            <a:pPr eaLnBrk="1" hangingPunct="1">
              <a:spcBef>
                <a:spcPct val="50000"/>
              </a:spcBef>
              <a:buFontTx/>
              <a:buNone/>
            </a:pPr>
            <a:r>
              <a:rPr lang="en-US" altLang="en-US" sz="1600" dirty="0">
                <a:effectLst>
                  <a:outerShdw blurRad="50800" dist="38100" dir="2700000" algn="tl" rotWithShape="0">
                    <a:srgbClr val="000000">
                      <a:alpha val="43000"/>
                    </a:srgbClr>
                  </a:outerShdw>
                </a:effectLst>
                <a:latin typeface="Arial" charset="0"/>
              </a:rPr>
              <a:t>Adapted from Smith WR, et. al. Ann Intern Med 2008 Jan 15, 148(2):94-101 </a:t>
            </a:r>
          </a:p>
        </p:txBody>
      </p:sp>
      <p:grpSp>
        <p:nvGrpSpPr>
          <p:cNvPr id="48132" name="Group 10"/>
          <p:cNvGrpSpPr>
            <a:grpSpLocks/>
          </p:cNvGrpSpPr>
          <p:nvPr/>
        </p:nvGrpSpPr>
        <p:grpSpPr bwMode="auto">
          <a:xfrm>
            <a:off x="733425" y="2427288"/>
            <a:ext cx="3227388" cy="2935287"/>
            <a:chOff x="3597" y="1474"/>
            <a:chExt cx="1437" cy="1368"/>
          </a:xfrm>
        </p:grpSpPr>
        <p:sp>
          <p:nvSpPr>
            <p:cNvPr id="48409" name="Freeform 11"/>
            <p:cNvSpPr>
              <a:spLocks/>
            </p:cNvSpPr>
            <p:nvPr/>
          </p:nvSpPr>
          <p:spPr bwMode="auto">
            <a:xfrm>
              <a:off x="4606" y="2371"/>
              <a:ext cx="428" cy="471"/>
            </a:xfrm>
            <a:custGeom>
              <a:avLst/>
              <a:gdLst>
                <a:gd name="T0" fmla="*/ 60 w 428"/>
                <a:gd name="T1" fmla="*/ 471 h 471"/>
                <a:gd name="T2" fmla="*/ 0 w 428"/>
                <a:gd name="T3" fmla="*/ 231 h 471"/>
                <a:gd name="T4" fmla="*/ 299 w 428"/>
                <a:gd name="T5" fmla="*/ 0 h 471"/>
                <a:gd name="T6" fmla="*/ 428 w 428"/>
                <a:gd name="T7" fmla="*/ 197 h 471"/>
                <a:gd name="T8" fmla="*/ 60 w 428"/>
                <a:gd name="T9" fmla="*/ 471 h 471"/>
                <a:gd name="T10" fmla="*/ 0 60000 65536"/>
                <a:gd name="T11" fmla="*/ 0 60000 65536"/>
                <a:gd name="T12" fmla="*/ 0 60000 65536"/>
                <a:gd name="T13" fmla="*/ 0 60000 65536"/>
                <a:gd name="T14" fmla="*/ 0 60000 65536"/>
                <a:gd name="T15" fmla="*/ 0 w 428"/>
                <a:gd name="T16" fmla="*/ 0 h 471"/>
                <a:gd name="T17" fmla="*/ 428 w 428"/>
                <a:gd name="T18" fmla="*/ 471 h 471"/>
              </a:gdLst>
              <a:ahLst/>
              <a:cxnLst>
                <a:cxn ang="T10">
                  <a:pos x="T0" y="T1"/>
                </a:cxn>
                <a:cxn ang="T11">
                  <a:pos x="T2" y="T3"/>
                </a:cxn>
                <a:cxn ang="T12">
                  <a:pos x="T4" y="T5"/>
                </a:cxn>
                <a:cxn ang="T13">
                  <a:pos x="T6" y="T7"/>
                </a:cxn>
                <a:cxn ang="T14">
                  <a:pos x="T8" y="T9"/>
                </a:cxn>
              </a:cxnLst>
              <a:rect l="T15" t="T16" r="T17" b="T18"/>
              <a:pathLst>
                <a:path w="428" h="471">
                  <a:moveTo>
                    <a:pt x="60" y="471"/>
                  </a:moveTo>
                  <a:lnTo>
                    <a:pt x="0" y="231"/>
                  </a:lnTo>
                  <a:lnTo>
                    <a:pt x="299" y="0"/>
                  </a:lnTo>
                  <a:lnTo>
                    <a:pt x="428" y="197"/>
                  </a:lnTo>
                  <a:lnTo>
                    <a:pt x="60" y="471"/>
                  </a:lnTo>
                  <a:close/>
                </a:path>
              </a:pathLst>
            </a:custGeom>
            <a:solidFill>
              <a:srgbClr val="4D4D80"/>
            </a:solidFill>
            <a:ln w="14288">
              <a:solidFill>
                <a:srgbClr val="000000"/>
              </a:solidFill>
              <a:prstDash val="solid"/>
              <a:round/>
              <a:headEnd/>
              <a:tailEnd/>
            </a:ln>
          </p:spPr>
          <p:txBody>
            <a:bodyPr/>
            <a:lstStyle/>
            <a:p>
              <a:endParaRPr lang="en-US"/>
            </a:p>
          </p:txBody>
        </p:sp>
        <p:sp>
          <p:nvSpPr>
            <p:cNvPr id="48410" name="Freeform 12"/>
            <p:cNvSpPr>
              <a:spLocks/>
            </p:cNvSpPr>
            <p:nvPr/>
          </p:nvSpPr>
          <p:spPr bwMode="auto">
            <a:xfrm>
              <a:off x="3597" y="2602"/>
              <a:ext cx="1069" cy="240"/>
            </a:xfrm>
            <a:custGeom>
              <a:avLst/>
              <a:gdLst>
                <a:gd name="T0" fmla="*/ 0 w 1069"/>
                <a:gd name="T1" fmla="*/ 240 h 240"/>
                <a:gd name="T2" fmla="*/ 128 w 1069"/>
                <a:gd name="T3" fmla="*/ 0 h 240"/>
                <a:gd name="T4" fmla="*/ 1009 w 1069"/>
                <a:gd name="T5" fmla="*/ 0 h 240"/>
                <a:gd name="T6" fmla="*/ 1069 w 1069"/>
                <a:gd name="T7" fmla="*/ 240 h 240"/>
                <a:gd name="T8" fmla="*/ 0 w 1069"/>
                <a:gd name="T9" fmla="*/ 240 h 240"/>
                <a:gd name="T10" fmla="*/ 0 60000 65536"/>
                <a:gd name="T11" fmla="*/ 0 60000 65536"/>
                <a:gd name="T12" fmla="*/ 0 60000 65536"/>
                <a:gd name="T13" fmla="*/ 0 60000 65536"/>
                <a:gd name="T14" fmla="*/ 0 60000 65536"/>
                <a:gd name="T15" fmla="*/ 0 w 1069"/>
                <a:gd name="T16" fmla="*/ 0 h 240"/>
                <a:gd name="T17" fmla="*/ 1069 w 1069"/>
                <a:gd name="T18" fmla="*/ 240 h 240"/>
              </a:gdLst>
              <a:ahLst/>
              <a:cxnLst>
                <a:cxn ang="T10">
                  <a:pos x="T0" y="T1"/>
                </a:cxn>
                <a:cxn ang="T11">
                  <a:pos x="T2" y="T3"/>
                </a:cxn>
                <a:cxn ang="T12">
                  <a:pos x="T4" y="T5"/>
                </a:cxn>
                <a:cxn ang="T13">
                  <a:pos x="T6" y="T7"/>
                </a:cxn>
                <a:cxn ang="T14">
                  <a:pos x="T8" y="T9"/>
                </a:cxn>
              </a:cxnLst>
              <a:rect l="T15" t="T16" r="T17" b="T18"/>
              <a:pathLst>
                <a:path w="1069" h="240">
                  <a:moveTo>
                    <a:pt x="0" y="240"/>
                  </a:moveTo>
                  <a:lnTo>
                    <a:pt x="128" y="0"/>
                  </a:lnTo>
                  <a:lnTo>
                    <a:pt x="1009" y="0"/>
                  </a:lnTo>
                  <a:lnTo>
                    <a:pt x="1069" y="240"/>
                  </a:lnTo>
                  <a:lnTo>
                    <a:pt x="0" y="240"/>
                  </a:lnTo>
                  <a:close/>
                </a:path>
              </a:pathLst>
            </a:custGeom>
            <a:solidFill>
              <a:srgbClr val="9999FF"/>
            </a:solidFill>
            <a:ln w="14288">
              <a:solidFill>
                <a:srgbClr val="000000"/>
              </a:solidFill>
              <a:prstDash val="solid"/>
              <a:round/>
              <a:headEnd/>
              <a:tailEnd/>
            </a:ln>
          </p:spPr>
          <p:txBody>
            <a:bodyPr/>
            <a:lstStyle/>
            <a:p>
              <a:endParaRPr lang="en-US"/>
            </a:p>
          </p:txBody>
        </p:sp>
        <p:sp>
          <p:nvSpPr>
            <p:cNvPr id="48411" name="Freeform 13"/>
            <p:cNvSpPr>
              <a:spLocks/>
            </p:cNvSpPr>
            <p:nvPr/>
          </p:nvSpPr>
          <p:spPr bwMode="auto">
            <a:xfrm>
              <a:off x="3725" y="2371"/>
              <a:ext cx="1180" cy="231"/>
            </a:xfrm>
            <a:custGeom>
              <a:avLst/>
              <a:gdLst>
                <a:gd name="T0" fmla="*/ 881 w 1180"/>
                <a:gd name="T1" fmla="*/ 231 h 231"/>
                <a:gd name="T2" fmla="*/ 1180 w 1180"/>
                <a:gd name="T3" fmla="*/ 0 h 231"/>
                <a:gd name="T4" fmla="*/ 300 w 1180"/>
                <a:gd name="T5" fmla="*/ 0 h 231"/>
                <a:gd name="T6" fmla="*/ 0 w 1180"/>
                <a:gd name="T7" fmla="*/ 231 h 231"/>
                <a:gd name="T8" fmla="*/ 881 w 1180"/>
                <a:gd name="T9" fmla="*/ 231 h 231"/>
                <a:gd name="T10" fmla="*/ 0 60000 65536"/>
                <a:gd name="T11" fmla="*/ 0 60000 65536"/>
                <a:gd name="T12" fmla="*/ 0 60000 65536"/>
                <a:gd name="T13" fmla="*/ 0 60000 65536"/>
                <a:gd name="T14" fmla="*/ 0 60000 65536"/>
                <a:gd name="T15" fmla="*/ 0 w 1180"/>
                <a:gd name="T16" fmla="*/ 0 h 231"/>
                <a:gd name="T17" fmla="*/ 1180 w 1180"/>
                <a:gd name="T18" fmla="*/ 231 h 231"/>
              </a:gdLst>
              <a:ahLst/>
              <a:cxnLst>
                <a:cxn ang="T10">
                  <a:pos x="T0" y="T1"/>
                </a:cxn>
                <a:cxn ang="T11">
                  <a:pos x="T2" y="T3"/>
                </a:cxn>
                <a:cxn ang="T12">
                  <a:pos x="T4" y="T5"/>
                </a:cxn>
                <a:cxn ang="T13">
                  <a:pos x="T6" y="T7"/>
                </a:cxn>
                <a:cxn ang="T14">
                  <a:pos x="T8" y="T9"/>
                </a:cxn>
              </a:cxnLst>
              <a:rect l="T15" t="T16" r="T17" b="T18"/>
              <a:pathLst>
                <a:path w="1180" h="231">
                  <a:moveTo>
                    <a:pt x="881" y="231"/>
                  </a:moveTo>
                  <a:lnTo>
                    <a:pt x="1180" y="0"/>
                  </a:lnTo>
                  <a:lnTo>
                    <a:pt x="300" y="0"/>
                  </a:lnTo>
                  <a:lnTo>
                    <a:pt x="0" y="231"/>
                  </a:lnTo>
                  <a:lnTo>
                    <a:pt x="881" y="231"/>
                  </a:lnTo>
                  <a:close/>
                </a:path>
              </a:pathLst>
            </a:custGeom>
            <a:solidFill>
              <a:srgbClr val="7373BF"/>
            </a:solidFill>
            <a:ln w="14288">
              <a:solidFill>
                <a:srgbClr val="000000"/>
              </a:solidFill>
              <a:prstDash val="solid"/>
              <a:round/>
              <a:headEnd/>
              <a:tailEnd/>
            </a:ln>
          </p:spPr>
          <p:txBody>
            <a:bodyPr/>
            <a:lstStyle/>
            <a:p>
              <a:endParaRPr lang="en-US"/>
            </a:p>
          </p:txBody>
        </p:sp>
        <p:sp>
          <p:nvSpPr>
            <p:cNvPr id="48412" name="Freeform 14"/>
            <p:cNvSpPr>
              <a:spLocks/>
            </p:cNvSpPr>
            <p:nvPr/>
          </p:nvSpPr>
          <p:spPr bwMode="auto">
            <a:xfrm>
              <a:off x="4512" y="2072"/>
              <a:ext cx="393" cy="530"/>
            </a:xfrm>
            <a:custGeom>
              <a:avLst/>
              <a:gdLst>
                <a:gd name="T0" fmla="*/ 94 w 393"/>
                <a:gd name="T1" fmla="*/ 530 h 530"/>
                <a:gd name="T2" fmla="*/ 0 w 393"/>
                <a:gd name="T3" fmla="*/ 154 h 530"/>
                <a:gd name="T4" fmla="*/ 197 w 393"/>
                <a:gd name="T5" fmla="*/ 0 h 530"/>
                <a:gd name="T6" fmla="*/ 393 w 393"/>
                <a:gd name="T7" fmla="*/ 299 h 530"/>
                <a:gd name="T8" fmla="*/ 94 w 393"/>
                <a:gd name="T9" fmla="*/ 530 h 530"/>
                <a:gd name="T10" fmla="*/ 0 60000 65536"/>
                <a:gd name="T11" fmla="*/ 0 60000 65536"/>
                <a:gd name="T12" fmla="*/ 0 60000 65536"/>
                <a:gd name="T13" fmla="*/ 0 60000 65536"/>
                <a:gd name="T14" fmla="*/ 0 60000 65536"/>
                <a:gd name="T15" fmla="*/ 0 w 393"/>
                <a:gd name="T16" fmla="*/ 0 h 530"/>
                <a:gd name="T17" fmla="*/ 393 w 393"/>
                <a:gd name="T18" fmla="*/ 530 h 530"/>
              </a:gdLst>
              <a:ahLst/>
              <a:cxnLst>
                <a:cxn ang="T10">
                  <a:pos x="T0" y="T1"/>
                </a:cxn>
                <a:cxn ang="T11">
                  <a:pos x="T2" y="T3"/>
                </a:cxn>
                <a:cxn ang="T12">
                  <a:pos x="T4" y="T5"/>
                </a:cxn>
                <a:cxn ang="T13">
                  <a:pos x="T6" y="T7"/>
                </a:cxn>
                <a:cxn ang="T14">
                  <a:pos x="T8" y="T9"/>
                </a:cxn>
              </a:cxnLst>
              <a:rect l="T15" t="T16" r="T17" b="T18"/>
              <a:pathLst>
                <a:path w="393" h="530">
                  <a:moveTo>
                    <a:pt x="94" y="530"/>
                  </a:moveTo>
                  <a:lnTo>
                    <a:pt x="0" y="154"/>
                  </a:lnTo>
                  <a:lnTo>
                    <a:pt x="197" y="0"/>
                  </a:lnTo>
                  <a:lnTo>
                    <a:pt x="393" y="299"/>
                  </a:lnTo>
                  <a:lnTo>
                    <a:pt x="94" y="530"/>
                  </a:lnTo>
                  <a:close/>
                </a:path>
              </a:pathLst>
            </a:custGeom>
            <a:solidFill>
              <a:srgbClr val="804040"/>
            </a:solidFill>
            <a:ln w="14288">
              <a:solidFill>
                <a:srgbClr val="000000"/>
              </a:solidFill>
              <a:prstDash val="solid"/>
              <a:round/>
              <a:headEnd/>
              <a:tailEnd/>
            </a:ln>
          </p:spPr>
          <p:txBody>
            <a:bodyPr/>
            <a:lstStyle/>
            <a:p>
              <a:endParaRPr lang="en-US"/>
            </a:p>
          </p:txBody>
        </p:sp>
        <p:sp>
          <p:nvSpPr>
            <p:cNvPr id="48413" name="Freeform 15"/>
            <p:cNvSpPr>
              <a:spLocks/>
            </p:cNvSpPr>
            <p:nvPr/>
          </p:nvSpPr>
          <p:spPr bwMode="auto">
            <a:xfrm>
              <a:off x="3725" y="2226"/>
              <a:ext cx="881" cy="376"/>
            </a:xfrm>
            <a:custGeom>
              <a:avLst/>
              <a:gdLst>
                <a:gd name="T0" fmla="*/ 0 w 881"/>
                <a:gd name="T1" fmla="*/ 376 h 376"/>
                <a:gd name="T2" fmla="*/ 197 w 881"/>
                <a:gd name="T3" fmla="*/ 0 h 376"/>
                <a:gd name="T4" fmla="*/ 787 w 881"/>
                <a:gd name="T5" fmla="*/ 0 h 376"/>
                <a:gd name="T6" fmla="*/ 881 w 881"/>
                <a:gd name="T7" fmla="*/ 376 h 376"/>
                <a:gd name="T8" fmla="*/ 0 w 881"/>
                <a:gd name="T9" fmla="*/ 376 h 376"/>
                <a:gd name="T10" fmla="*/ 0 60000 65536"/>
                <a:gd name="T11" fmla="*/ 0 60000 65536"/>
                <a:gd name="T12" fmla="*/ 0 60000 65536"/>
                <a:gd name="T13" fmla="*/ 0 60000 65536"/>
                <a:gd name="T14" fmla="*/ 0 60000 65536"/>
                <a:gd name="T15" fmla="*/ 0 w 881"/>
                <a:gd name="T16" fmla="*/ 0 h 376"/>
                <a:gd name="T17" fmla="*/ 881 w 881"/>
                <a:gd name="T18" fmla="*/ 376 h 376"/>
              </a:gdLst>
              <a:ahLst/>
              <a:cxnLst>
                <a:cxn ang="T10">
                  <a:pos x="T0" y="T1"/>
                </a:cxn>
                <a:cxn ang="T11">
                  <a:pos x="T2" y="T3"/>
                </a:cxn>
                <a:cxn ang="T12">
                  <a:pos x="T4" y="T5"/>
                </a:cxn>
                <a:cxn ang="T13">
                  <a:pos x="T6" y="T7"/>
                </a:cxn>
                <a:cxn ang="T14">
                  <a:pos x="T8" y="T9"/>
                </a:cxn>
              </a:cxnLst>
              <a:rect l="T15" t="T16" r="T17" b="T18"/>
              <a:pathLst>
                <a:path w="881" h="376">
                  <a:moveTo>
                    <a:pt x="0" y="376"/>
                  </a:moveTo>
                  <a:lnTo>
                    <a:pt x="197" y="0"/>
                  </a:lnTo>
                  <a:lnTo>
                    <a:pt x="787" y="0"/>
                  </a:lnTo>
                  <a:lnTo>
                    <a:pt x="881" y="376"/>
                  </a:lnTo>
                  <a:lnTo>
                    <a:pt x="0" y="376"/>
                  </a:lnTo>
                  <a:close/>
                </a:path>
              </a:pathLst>
            </a:custGeom>
            <a:solidFill>
              <a:srgbClr val="FF8080"/>
            </a:solidFill>
            <a:ln w="14288">
              <a:solidFill>
                <a:srgbClr val="000000"/>
              </a:solidFill>
              <a:prstDash val="solid"/>
              <a:round/>
              <a:headEnd/>
              <a:tailEnd/>
            </a:ln>
          </p:spPr>
          <p:txBody>
            <a:bodyPr/>
            <a:lstStyle/>
            <a:p>
              <a:endParaRPr lang="en-US"/>
            </a:p>
          </p:txBody>
        </p:sp>
        <p:sp>
          <p:nvSpPr>
            <p:cNvPr id="48414" name="Freeform 16"/>
            <p:cNvSpPr>
              <a:spLocks/>
            </p:cNvSpPr>
            <p:nvPr/>
          </p:nvSpPr>
          <p:spPr bwMode="auto">
            <a:xfrm>
              <a:off x="3922" y="2072"/>
              <a:ext cx="787" cy="154"/>
            </a:xfrm>
            <a:custGeom>
              <a:avLst/>
              <a:gdLst>
                <a:gd name="T0" fmla="*/ 590 w 787"/>
                <a:gd name="T1" fmla="*/ 154 h 154"/>
                <a:gd name="T2" fmla="*/ 787 w 787"/>
                <a:gd name="T3" fmla="*/ 0 h 154"/>
                <a:gd name="T4" fmla="*/ 197 w 787"/>
                <a:gd name="T5" fmla="*/ 0 h 154"/>
                <a:gd name="T6" fmla="*/ 0 w 787"/>
                <a:gd name="T7" fmla="*/ 154 h 154"/>
                <a:gd name="T8" fmla="*/ 590 w 787"/>
                <a:gd name="T9" fmla="*/ 154 h 154"/>
                <a:gd name="T10" fmla="*/ 0 60000 65536"/>
                <a:gd name="T11" fmla="*/ 0 60000 65536"/>
                <a:gd name="T12" fmla="*/ 0 60000 65536"/>
                <a:gd name="T13" fmla="*/ 0 60000 65536"/>
                <a:gd name="T14" fmla="*/ 0 60000 65536"/>
                <a:gd name="T15" fmla="*/ 0 w 787"/>
                <a:gd name="T16" fmla="*/ 0 h 154"/>
                <a:gd name="T17" fmla="*/ 787 w 787"/>
                <a:gd name="T18" fmla="*/ 154 h 154"/>
              </a:gdLst>
              <a:ahLst/>
              <a:cxnLst>
                <a:cxn ang="T10">
                  <a:pos x="T0" y="T1"/>
                </a:cxn>
                <a:cxn ang="T11">
                  <a:pos x="T2" y="T3"/>
                </a:cxn>
                <a:cxn ang="T12">
                  <a:pos x="T4" y="T5"/>
                </a:cxn>
                <a:cxn ang="T13">
                  <a:pos x="T6" y="T7"/>
                </a:cxn>
                <a:cxn ang="T14">
                  <a:pos x="T8" y="T9"/>
                </a:cxn>
              </a:cxnLst>
              <a:rect l="T15" t="T16" r="T17" b="T18"/>
              <a:pathLst>
                <a:path w="787" h="154">
                  <a:moveTo>
                    <a:pt x="590" y="154"/>
                  </a:moveTo>
                  <a:lnTo>
                    <a:pt x="787" y="0"/>
                  </a:lnTo>
                  <a:lnTo>
                    <a:pt x="197" y="0"/>
                  </a:lnTo>
                  <a:lnTo>
                    <a:pt x="0" y="154"/>
                  </a:lnTo>
                  <a:lnTo>
                    <a:pt x="590" y="154"/>
                  </a:lnTo>
                  <a:close/>
                </a:path>
              </a:pathLst>
            </a:custGeom>
            <a:solidFill>
              <a:srgbClr val="BF6060"/>
            </a:solidFill>
            <a:ln w="14288">
              <a:solidFill>
                <a:srgbClr val="000000"/>
              </a:solidFill>
              <a:prstDash val="solid"/>
              <a:round/>
              <a:headEnd/>
              <a:tailEnd/>
            </a:ln>
          </p:spPr>
          <p:txBody>
            <a:bodyPr/>
            <a:lstStyle/>
            <a:p>
              <a:endParaRPr lang="en-US"/>
            </a:p>
          </p:txBody>
        </p:sp>
        <p:sp>
          <p:nvSpPr>
            <p:cNvPr id="48415" name="Freeform 17"/>
            <p:cNvSpPr>
              <a:spLocks/>
            </p:cNvSpPr>
            <p:nvPr/>
          </p:nvSpPr>
          <p:spPr bwMode="auto">
            <a:xfrm>
              <a:off x="4435" y="1833"/>
              <a:ext cx="274" cy="393"/>
            </a:xfrm>
            <a:custGeom>
              <a:avLst/>
              <a:gdLst>
                <a:gd name="T0" fmla="*/ 77 w 274"/>
                <a:gd name="T1" fmla="*/ 393 h 393"/>
                <a:gd name="T2" fmla="*/ 0 w 274"/>
                <a:gd name="T3" fmla="*/ 94 h 393"/>
                <a:gd name="T4" fmla="*/ 120 w 274"/>
                <a:gd name="T5" fmla="*/ 0 h 393"/>
                <a:gd name="T6" fmla="*/ 274 w 274"/>
                <a:gd name="T7" fmla="*/ 239 h 393"/>
                <a:gd name="T8" fmla="*/ 77 w 274"/>
                <a:gd name="T9" fmla="*/ 393 h 393"/>
                <a:gd name="T10" fmla="*/ 0 60000 65536"/>
                <a:gd name="T11" fmla="*/ 0 60000 65536"/>
                <a:gd name="T12" fmla="*/ 0 60000 65536"/>
                <a:gd name="T13" fmla="*/ 0 60000 65536"/>
                <a:gd name="T14" fmla="*/ 0 60000 65536"/>
                <a:gd name="T15" fmla="*/ 0 w 274"/>
                <a:gd name="T16" fmla="*/ 0 h 393"/>
                <a:gd name="T17" fmla="*/ 274 w 274"/>
                <a:gd name="T18" fmla="*/ 393 h 393"/>
              </a:gdLst>
              <a:ahLst/>
              <a:cxnLst>
                <a:cxn ang="T10">
                  <a:pos x="T0" y="T1"/>
                </a:cxn>
                <a:cxn ang="T11">
                  <a:pos x="T2" y="T3"/>
                </a:cxn>
                <a:cxn ang="T12">
                  <a:pos x="T4" y="T5"/>
                </a:cxn>
                <a:cxn ang="T13">
                  <a:pos x="T6" y="T7"/>
                </a:cxn>
                <a:cxn ang="T14">
                  <a:pos x="T8" y="T9"/>
                </a:cxn>
              </a:cxnLst>
              <a:rect l="T15" t="T16" r="T17" b="T18"/>
              <a:pathLst>
                <a:path w="274" h="393">
                  <a:moveTo>
                    <a:pt x="77" y="393"/>
                  </a:moveTo>
                  <a:lnTo>
                    <a:pt x="0" y="94"/>
                  </a:lnTo>
                  <a:lnTo>
                    <a:pt x="120" y="0"/>
                  </a:lnTo>
                  <a:lnTo>
                    <a:pt x="274" y="239"/>
                  </a:lnTo>
                  <a:lnTo>
                    <a:pt x="77" y="393"/>
                  </a:lnTo>
                  <a:close/>
                </a:path>
              </a:pathLst>
            </a:custGeom>
            <a:solidFill>
              <a:srgbClr val="808066"/>
            </a:solidFill>
            <a:ln w="14288">
              <a:solidFill>
                <a:srgbClr val="000000"/>
              </a:solidFill>
              <a:prstDash val="solid"/>
              <a:round/>
              <a:headEnd/>
              <a:tailEnd/>
            </a:ln>
          </p:spPr>
          <p:txBody>
            <a:bodyPr/>
            <a:lstStyle/>
            <a:p>
              <a:endParaRPr lang="en-US"/>
            </a:p>
          </p:txBody>
        </p:sp>
        <p:sp>
          <p:nvSpPr>
            <p:cNvPr id="48416" name="Freeform 18"/>
            <p:cNvSpPr>
              <a:spLocks/>
            </p:cNvSpPr>
            <p:nvPr/>
          </p:nvSpPr>
          <p:spPr bwMode="auto">
            <a:xfrm>
              <a:off x="3922" y="1927"/>
              <a:ext cx="590" cy="299"/>
            </a:xfrm>
            <a:custGeom>
              <a:avLst/>
              <a:gdLst>
                <a:gd name="T0" fmla="*/ 0 w 590"/>
                <a:gd name="T1" fmla="*/ 299 h 299"/>
                <a:gd name="T2" fmla="*/ 154 w 590"/>
                <a:gd name="T3" fmla="*/ 0 h 299"/>
                <a:gd name="T4" fmla="*/ 513 w 590"/>
                <a:gd name="T5" fmla="*/ 0 h 299"/>
                <a:gd name="T6" fmla="*/ 590 w 590"/>
                <a:gd name="T7" fmla="*/ 299 h 299"/>
                <a:gd name="T8" fmla="*/ 0 w 590"/>
                <a:gd name="T9" fmla="*/ 299 h 299"/>
                <a:gd name="T10" fmla="*/ 0 60000 65536"/>
                <a:gd name="T11" fmla="*/ 0 60000 65536"/>
                <a:gd name="T12" fmla="*/ 0 60000 65536"/>
                <a:gd name="T13" fmla="*/ 0 60000 65536"/>
                <a:gd name="T14" fmla="*/ 0 60000 65536"/>
                <a:gd name="T15" fmla="*/ 0 w 590"/>
                <a:gd name="T16" fmla="*/ 0 h 299"/>
                <a:gd name="T17" fmla="*/ 590 w 590"/>
                <a:gd name="T18" fmla="*/ 299 h 299"/>
              </a:gdLst>
              <a:ahLst/>
              <a:cxnLst>
                <a:cxn ang="T10">
                  <a:pos x="T0" y="T1"/>
                </a:cxn>
                <a:cxn ang="T11">
                  <a:pos x="T2" y="T3"/>
                </a:cxn>
                <a:cxn ang="T12">
                  <a:pos x="T4" y="T5"/>
                </a:cxn>
                <a:cxn ang="T13">
                  <a:pos x="T6" y="T7"/>
                </a:cxn>
                <a:cxn ang="T14">
                  <a:pos x="T8" y="T9"/>
                </a:cxn>
              </a:cxnLst>
              <a:rect l="T15" t="T16" r="T17" b="T18"/>
              <a:pathLst>
                <a:path w="590" h="299">
                  <a:moveTo>
                    <a:pt x="0" y="299"/>
                  </a:moveTo>
                  <a:lnTo>
                    <a:pt x="154" y="0"/>
                  </a:lnTo>
                  <a:lnTo>
                    <a:pt x="513" y="0"/>
                  </a:lnTo>
                  <a:lnTo>
                    <a:pt x="590" y="299"/>
                  </a:lnTo>
                  <a:lnTo>
                    <a:pt x="0" y="299"/>
                  </a:lnTo>
                  <a:close/>
                </a:path>
              </a:pathLst>
            </a:custGeom>
            <a:solidFill>
              <a:srgbClr val="FFFFCC"/>
            </a:solidFill>
            <a:ln w="14288">
              <a:solidFill>
                <a:srgbClr val="000000"/>
              </a:solidFill>
              <a:prstDash val="solid"/>
              <a:round/>
              <a:headEnd/>
              <a:tailEnd/>
            </a:ln>
          </p:spPr>
          <p:txBody>
            <a:bodyPr/>
            <a:lstStyle/>
            <a:p>
              <a:endParaRPr lang="en-US"/>
            </a:p>
          </p:txBody>
        </p:sp>
        <p:sp>
          <p:nvSpPr>
            <p:cNvPr id="48417" name="Freeform 19"/>
            <p:cNvSpPr>
              <a:spLocks/>
            </p:cNvSpPr>
            <p:nvPr/>
          </p:nvSpPr>
          <p:spPr bwMode="auto">
            <a:xfrm>
              <a:off x="4076" y="1833"/>
              <a:ext cx="479" cy="94"/>
            </a:xfrm>
            <a:custGeom>
              <a:avLst/>
              <a:gdLst>
                <a:gd name="T0" fmla="*/ 359 w 479"/>
                <a:gd name="T1" fmla="*/ 94 h 94"/>
                <a:gd name="T2" fmla="*/ 479 w 479"/>
                <a:gd name="T3" fmla="*/ 0 h 94"/>
                <a:gd name="T4" fmla="*/ 120 w 479"/>
                <a:gd name="T5" fmla="*/ 0 h 94"/>
                <a:gd name="T6" fmla="*/ 0 w 479"/>
                <a:gd name="T7" fmla="*/ 94 h 94"/>
                <a:gd name="T8" fmla="*/ 359 w 479"/>
                <a:gd name="T9" fmla="*/ 94 h 94"/>
                <a:gd name="T10" fmla="*/ 0 60000 65536"/>
                <a:gd name="T11" fmla="*/ 0 60000 65536"/>
                <a:gd name="T12" fmla="*/ 0 60000 65536"/>
                <a:gd name="T13" fmla="*/ 0 60000 65536"/>
                <a:gd name="T14" fmla="*/ 0 60000 65536"/>
                <a:gd name="T15" fmla="*/ 0 w 479"/>
                <a:gd name="T16" fmla="*/ 0 h 94"/>
                <a:gd name="T17" fmla="*/ 479 w 479"/>
                <a:gd name="T18" fmla="*/ 94 h 94"/>
              </a:gdLst>
              <a:ahLst/>
              <a:cxnLst>
                <a:cxn ang="T10">
                  <a:pos x="T0" y="T1"/>
                </a:cxn>
                <a:cxn ang="T11">
                  <a:pos x="T2" y="T3"/>
                </a:cxn>
                <a:cxn ang="T12">
                  <a:pos x="T4" y="T5"/>
                </a:cxn>
                <a:cxn ang="T13">
                  <a:pos x="T6" y="T7"/>
                </a:cxn>
                <a:cxn ang="T14">
                  <a:pos x="T8" y="T9"/>
                </a:cxn>
              </a:cxnLst>
              <a:rect l="T15" t="T16" r="T17" b="T18"/>
              <a:pathLst>
                <a:path w="479" h="94">
                  <a:moveTo>
                    <a:pt x="359" y="94"/>
                  </a:moveTo>
                  <a:lnTo>
                    <a:pt x="479" y="0"/>
                  </a:lnTo>
                  <a:lnTo>
                    <a:pt x="120" y="0"/>
                  </a:lnTo>
                  <a:lnTo>
                    <a:pt x="0" y="94"/>
                  </a:lnTo>
                  <a:lnTo>
                    <a:pt x="359" y="94"/>
                  </a:lnTo>
                  <a:close/>
                </a:path>
              </a:pathLst>
            </a:custGeom>
            <a:solidFill>
              <a:srgbClr val="BFBF99"/>
            </a:solidFill>
            <a:ln w="14288">
              <a:solidFill>
                <a:srgbClr val="000000"/>
              </a:solidFill>
              <a:prstDash val="solid"/>
              <a:round/>
              <a:headEnd/>
              <a:tailEnd/>
            </a:ln>
          </p:spPr>
          <p:txBody>
            <a:bodyPr/>
            <a:lstStyle/>
            <a:p>
              <a:endParaRPr lang="en-US"/>
            </a:p>
          </p:txBody>
        </p:sp>
        <p:sp>
          <p:nvSpPr>
            <p:cNvPr id="48418" name="Freeform 20"/>
            <p:cNvSpPr>
              <a:spLocks/>
            </p:cNvSpPr>
            <p:nvPr/>
          </p:nvSpPr>
          <p:spPr bwMode="auto">
            <a:xfrm>
              <a:off x="4315" y="1474"/>
              <a:ext cx="240" cy="453"/>
            </a:xfrm>
            <a:custGeom>
              <a:avLst/>
              <a:gdLst>
                <a:gd name="T0" fmla="*/ 120 w 240"/>
                <a:gd name="T1" fmla="*/ 453 h 453"/>
                <a:gd name="T2" fmla="*/ 0 w 240"/>
                <a:gd name="T3" fmla="*/ 0 h 453"/>
                <a:gd name="T4" fmla="*/ 0 w 240"/>
                <a:gd name="T5" fmla="*/ 0 h 453"/>
                <a:gd name="T6" fmla="*/ 240 w 240"/>
                <a:gd name="T7" fmla="*/ 359 h 453"/>
                <a:gd name="T8" fmla="*/ 120 w 240"/>
                <a:gd name="T9" fmla="*/ 453 h 453"/>
                <a:gd name="T10" fmla="*/ 0 60000 65536"/>
                <a:gd name="T11" fmla="*/ 0 60000 65536"/>
                <a:gd name="T12" fmla="*/ 0 60000 65536"/>
                <a:gd name="T13" fmla="*/ 0 60000 65536"/>
                <a:gd name="T14" fmla="*/ 0 60000 65536"/>
                <a:gd name="T15" fmla="*/ 0 w 240"/>
                <a:gd name="T16" fmla="*/ 0 h 453"/>
                <a:gd name="T17" fmla="*/ 240 w 240"/>
                <a:gd name="T18" fmla="*/ 453 h 453"/>
              </a:gdLst>
              <a:ahLst/>
              <a:cxnLst>
                <a:cxn ang="T10">
                  <a:pos x="T0" y="T1"/>
                </a:cxn>
                <a:cxn ang="T11">
                  <a:pos x="T2" y="T3"/>
                </a:cxn>
                <a:cxn ang="T12">
                  <a:pos x="T4" y="T5"/>
                </a:cxn>
                <a:cxn ang="T13">
                  <a:pos x="T6" y="T7"/>
                </a:cxn>
                <a:cxn ang="T14">
                  <a:pos x="T8" y="T9"/>
                </a:cxn>
              </a:cxnLst>
              <a:rect l="T15" t="T16" r="T17" b="T18"/>
              <a:pathLst>
                <a:path w="240" h="453">
                  <a:moveTo>
                    <a:pt x="120" y="453"/>
                  </a:moveTo>
                  <a:lnTo>
                    <a:pt x="0" y="0"/>
                  </a:lnTo>
                  <a:lnTo>
                    <a:pt x="240" y="359"/>
                  </a:lnTo>
                  <a:lnTo>
                    <a:pt x="120" y="453"/>
                  </a:lnTo>
                  <a:close/>
                </a:path>
              </a:pathLst>
            </a:custGeom>
            <a:solidFill>
              <a:srgbClr val="668080"/>
            </a:solidFill>
            <a:ln w="14288">
              <a:solidFill>
                <a:srgbClr val="000000"/>
              </a:solidFill>
              <a:prstDash val="solid"/>
              <a:round/>
              <a:headEnd/>
              <a:tailEnd/>
            </a:ln>
          </p:spPr>
          <p:txBody>
            <a:bodyPr/>
            <a:lstStyle/>
            <a:p>
              <a:endParaRPr lang="en-US"/>
            </a:p>
          </p:txBody>
        </p:sp>
        <p:sp>
          <p:nvSpPr>
            <p:cNvPr id="48419" name="Freeform 21"/>
            <p:cNvSpPr>
              <a:spLocks/>
            </p:cNvSpPr>
            <p:nvPr/>
          </p:nvSpPr>
          <p:spPr bwMode="auto">
            <a:xfrm>
              <a:off x="4076" y="1474"/>
              <a:ext cx="359" cy="453"/>
            </a:xfrm>
            <a:custGeom>
              <a:avLst/>
              <a:gdLst>
                <a:gd name="T0" fmla="*/ 0 w 359"/>
                <a:gd name="T1" fmla="*/ 453 h 453"/>
                <a:gd name="T2" fmla="*/ 239 w 359"/>
                <a:gd name="T3" fmla="*/ 0 h 453"/>
                <a:gd name="T4" fmla="*/ 239 w 359"/>
                <a:gd name="T5" fmla="*/ 0 h 453"/>
                <a:gd name="T6" fmla="*/ 359 w 359"/>
                <a:gd name="T7" fmla="*/ 453 h 453"/>
                <a:gd name="T8" fmla="*/ 0 w 359"/>
                <a:gd name="T9" fmla="*/ 453 h 453"/>
                <a:gd name="T10" fmla="*/ 0 60000 65536"/>
                <a:gd name="T11" fmla="*/ 0 60000 65536"/>
                <a:gd name="T12" fmla="*/ 0 60000 65536"/>
                <a:gd name="T13" fmla="*/ 0 60000 65536"/>
                <a:gd name="T14" fmla="*/ 0 60000 65536"/>
                <a:gd name="T15" fmla="*/ 0 w 359"/>
                <a:gd name="T16" fmla="*/ 0 h 453"/>
                <a:gd name="T17" fmla="*/ 359 w 359"/>
                <a:gd name="T18" fmla="*/ 453 h 453"/>
              </a:gdLst>
              <a:ahLst/>
              <a:cxnLst>
                <a:cxn ang="T10">
                  <a:pos x="T0" y="T1"/>
                </a:cxn>
                <a:cxn ang="T11">
                  <a:pos x="T2" y="T3"/>
                </a:cxn>
                <a:cxn ang="T12">
                  <a:pos x="T4" y="T5"/>
                </a:cxn>
                <a:cxn ang="T13">
                  <a:pos x="T6" y="T7"/>
                </a:cxn>
                <a:cxn ang="T14">
                  <a:pos x="T8" y="T9"/>
                </a:cxn>
              </a:cxnLst>
              <a:rect l="T15" t="T16" r="T17" b="T18"/>
              <a:pathLst>
                <a:path w="359" h="453">
                  <a:moveTo>
                    <a:pt x="0" y="453"/>
                  </a:moveTo>
                  <a:lnTo>
                    <a:pt x="239" y="0"/>
                  </a:lnTo>
                  <a:lnTo>
                    <a:pt x="359" y="453"/>
                  </a:lnTo>
                  <a:lnTo>
                    <a:pt x="0" y="453"/>
                  </a:lnTo>
                  <a:close/>
                </a:path>
              </a:pathLst>
            </a:custGeom>
            <a:solidFill>
              <a:srgbClr val="CCFFFF"/>
            </a:solidFill>
            <a:ln w="14288">
              <a:solidFill>
                <a:srgbClr val="000000"/>
              </a:solidFill>
              <a:prstDash val="solid"/>
              <a:round/>
              <a:headEnd/>
              <a:tailEnd/>
            </a:ln>
          </p:spPr>
          <p:txBody>
            <a:bodyPr/>
            <a:lstStyle/>
            <a:p>
              <a:endParaRPr lang="en-US"/>
            </a:p>
          </p:txBody>
        </p:sp>
        <p:sp>
          <p:nvSpPr>
            <p:cNvPr id="48420" name="Rectangle 22"/>
            <p:cNvSpPr>
              <a:spLocks noChangeArrowheads="1"/>
            </p:cNvSpPr>
            <p:nvPr/>
          </p:nvSpPr>
          <p:spPr bwMode="auto">
            <a:xfrm>
              <a:off x="4084" y="2354"/>
              <a:ext cx="22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1400" b="1">
                  <a:solidFill>
                    <a:srgbClr val="000000"/>
                  </a:solidFill>
                  <a:latin typeface="Arial" charset="0"/>
                </a:rPr>
                <a:t>39.3%</a:t>
              </a:r>
              <a:endParaRPr lang="en-US" altLang="en-US" sz="2800">
                <a:latin typeface="Times New Roman" charset="0"/>
              </a:endParaRPr>
            </a:p>
          </p:txBody>
        </p:sp>
        <p:sp>
          <p:nvSpPr>
            <p:cNvPr id="48421" name="Rectangle 23"/>
            <p:cNvSpPr>
              <a:spLocks noChangeArrowheads="1"/>
            </p:cNvSpPr>
            <p:nvPr/>
          </p:nvSpPr>
          <p:spPr bwMode="auto">
            <a:xfrm>
              <a:off x="4033" y="2662"/>
              <a:ext cx="22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1400" b="1">
                  <a:solidFill>
                    <a:srgbClr val="000000"/>
                  </a:solidFill>
                  <a:latin typeface="Arial" charset="0"/>
                </a:rPr>
                <a:t>44.1%</a:t>
              </a:r>
              <a:endParaRPr lang="en-US" altLang="en-US" sz="2800">
                <a:latin typeface="Times New Roman" charset="0"/>
              </a:endParaRPr>
            </a:p>
          </p:txBody>
        </p:sp>
        <p:sp>
          <p:nvSpPr>
            <p:cNvPr id="48422" name="Rectangle 24"/>
            <p:cNvSpPr>
              <a:spLocks noChangeArrowheads="1"/>
            </p:cNvSpPr>
            <p:nvPr/>
          </p:nvSpPr>
          <p:spPr bwMode="auto">
            <a:xfrm>
              <a:off x="4136" y="2038"/>
              <a:ext cx="22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1400" b="1">
                  <a:solidFill>
                    <a:srgbClr val="000000"/>
                  </a:solidFill>
                  <a:latin typeface="Arial" charset="0"/>
                </a:rPr>
                <a:t>13.1%</a:t>
              </a:r>
              <a:endParaRPr lang="en-US" altLang="en-US" sz="2800">
                <a:latin typeface="Times New Roman" charset="0"/>
              </a:endParaRPr>
            </a:p>
          </p:txBody>
        </p:sp>
        <p:sp>
          <p:nvSpPr>
            <p:cNvPr id="48423" name="Rectangle 25"/>
            <p:cNvSpPr>
              <a:spLocks noChangeArrowheads="1"/>
            </p:cNvSpPr>
            <p:nvPr/>
          </p:nvSpPr>
          <p:spPr bwMode="auto">
            <a:xfrm>
              <a:off x="4170" y="1730"/>
              <a:ext cx="18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1400" b="1">
                  <a:solidFill>
                    <a:srgbClr val="000000"/>
                  </a:solidFill>
                  <a:latin typeface="Arial" charset="0"/>
                </a:rPr>
                <a:t>3.5%</a:t>
              </a:r>
              <a:endParaRPr lang="en-US" altLang="en-US" sz="2800">
                <a:latin typeface="Times New Roman" charset="0"/>
              </a:endParaRPr>
            </a:p>
          </p:txBody>
        </p:sp>
      </p:grpSp>
      <p:grpSp>
        <p:nvGrpSpPr>
          <p:cNvPr id="48133" name="Group 26"/>
          <p:cNvGrpSpPr>
            <a:grpSpLocks noChangeAspect="1"/>
          </p:cNvGrpSpPr>
          <p:nvPr/>
        </p:nvGrpSpPr>
        <p:grpSpPr bwMode="auto">
          <a:xfrm>
            <a:off x="2516188" y="1862138"/>
            <a:ext cx="6186487" cy="3906837"/>
            <a:chOff x="1654" y="904"/>
            <a:chExt cx="3662" cy="2312"/>
          </a:xfrm>
        </p:grpSpPr>
        <p:sp>
          <p:nvSpPr>
            <p:cNvPr id="48140" name="AutoShape 27"/>
            <p:cNvSpPr>
              <a:spLocks noChangeAspect="1" noChangeArrowheads="1" noTextEdit="1"/>
            </p:cNvSpPr>
            <p:nvPr/>
          </p:nvSpPr>
          <p:spPr bwMode="auto">
            <a:xfrm>
              <a:off x="2916" y="905"/>
              <a:ext cx="2400" cy="2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8141" name="Group 28"/>
            <p:cNvGrpSpPr>
              <a:grpSpLocks/>
            </p:cNvGrpSpPr>
            <p:nvPr/>
          </p:nvGrpSpPr>
          <p:grpSpPr bwMode="auto">
            <a:xfrm>
              <a:off x="2953" y="904"/>
              <a:ext cx="2341" cy="1698"/>
              <a:chOff x="2953" y="904"/>
              <a:chExt cx="2341" cy="1698"/>
            </a:xfrm>
          </p:grpSpPr>
          <p:sp>
            <p:nvSpPr>
              <p:cNvPr id="48209" name="Rectangle 29"/>
              <p:cNvSpPr>
                <a:spLocks noChangeArrowheads="1"/>
              </p:cNvSpPr>
              <p:nvPr/>
            </p:nvSpPr>
            <p:spPr bwMode="auto">
              <a:xfrm>
                <a:off x="2967" y="923"/>
                <a:ext cx="1495" cy="10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0" name="Rectangle 30"/>
              <p:cNvSpPr>
                <a:spLocks noChangeArrowheads="1"/>
              </p:cNvSpPr>
              <p:nvPr/>
            </p:nvSpPr>
            <p:spPr bwMode="auto">
              <a:xfrm>
                <a:off x="2967" y="1030"/>
                <a:ext cx="27"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1" name="Rectangle 31"/>
              <p:cNvSpPr>
                <a:spLocks noChangeArrowheads="1"/>
              </p:cNvSpPr>
              <p:nvPr/>
            </p:nvSpPr>
            <p:spPr bwMode="auto">
              <a:xfrm>
                <a:off x="4435" y="1030"/>
                <a:ext cx="27"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2" name="Rectangle 32"/>
              <p:cNvSpPr>
                <a:spLocks noChangeArrowheads="1"/>
              </p:cNvSpPr>
              <p:nvPr/>
            </p:nvSpPr>
            <p:spPr bwMode="auto">
              <a:xfrm>
                <a:off x="2967" y="1213"/>
                <a:ext cx="1495" cy="10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3" name="Rectangle 33"/>
              <p:cNvSpPr>
                <a:spLocks noChangeArrowheads="1"/>
              </p:cNvSpPr>
              <p:nvPr/>
            </p:nvSpPr>
            <p:spPr bwMode="auto">
              <a:xfrm>
                <a:off x="2994" y="1030"/>
                <a:ext cx="1441"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4" name="Rectangle 34"/>
              <p:cNvSpPr>
                <a:spLocks noChangeArrowheads="1"/>
              </p:cNvSpPr>
              <p:nvPr/>
            </p:nvSpPr>
            <p:spPr bwMode="auto">
              <a:xfrm>
                <a:off x="3678" y="1031"/>
                <a:ext cx="52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Intensity</a:t>
                </a:r>
                <a:endParaRPr lang="en-US" altLang="en-US" sz="2800">
                  <a:latin typeface="Times New Roman" charset="0"/>
                </a:endParaRPr>
              </a:p>
            </p:txBody>
          </p:sp>
          <p:sp>
            <p:nvSpPr>
              <p:cNvPr id="48215" name="Rectangle 35"/>
              <p:cNvSpPr>
                <a:spLocks noChangeArrowheads="1"/>
              </p:cNvSpPr>
              <p:nvPr/>
            </p:nvSpPr>
            <p:spPr bwMode="auto">
              <a:xfrm>
                <a:off x="4435" y="1031"/>
                <a:ext cx="37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i="1">
                    <a:solidFill>
                      <a:srgbClr val="000000"/>
                    </a:solidFill>
                    <a:latin typeface="Times New Roman" charset="0"/>
                  </a:rPr>
                  <a:t>          </a:t>
                </a:r>
                <a:endParaRPr lang="en-US" altLang="en-US" sz="2800">
                  <a:latin typeface="Times New Roman" charset="0"/>
                </a:endParaRPr>
              </a:p>
            </p:txBody>
          </p:sp>
          <p:sp>
            <p:nvSpPr>
              <p:cNvPr id="48216" name="Rectangle 36"/>
              <p:cNvSpPr>
                <a:spLocks noChangeArrowheads="1"/>
              </p:cNvSpPr>
              <p:nvPr/>
            </p:nvSpPr>
            <p:spPr bwMode="auto">
              <a:xfrm>
                <a:off x="4778" y="1031"/>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i="1">
                    <a:solidFill>
                      <a:srgbClr val="000000"/>
                    </a:solidFill>
                    <a:latin typeface="Times New Roman" charset="0"/>
                  </a:rPr>
                  <a:t> </a:t>
                </a:r>
                <a:endParaRPr lang="en-US" altLang="en-US" sz="2800">
                  <a:latin typeface="Times New Roman" charset="0"/>
                </a:endParaRPr>
              </a:p>
            </p:txBody>
          </p:sp>
          <p:sp>
            <p:nvSpPr>
              <p:cNvPr id="48217" name="Rectangle 37"/>
              <p:cNvSpPr>
                <a:spLocks noChangeArrowheads="1"/>
              </p:cNvSpPr>
              <p:nvPr/>
            </p:nvSpPr>
            <p:spPr bwMode="auto">
              <a:xfrm>
                <a:off x="4480" y="923"/>
                <a:ext cx="368" cy="10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8" name="Rectangle 38"/>
              <p:cNvSpPr>
                <a:spLocks noChangeArrowheads="1"/>
              </p:cNvSpPr>
              <p:nvPr/>
            </p:nvSpPr>
            <p:spPr bwMode="auto">
              <a:xfrm>
                <a:off x="4480" y="1030"/>
                <a:ext cx="28"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19" name="Rectangle 39"/>
              <p:cNvSpPr>
                <a:spLocks noChangeArrowheads="1"/>
              </p:cNvSpPr>
              <p:nvPr/>
            </p:nvSpPr>
            <p:spPr bwMode="auto">
              <a:xfrm>
                <a:off x="4821" y="1030"/>
                <a:ext cx="27"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0" name="Rectangle 40"/>
              <p:cNvSpPr>
                <a:spLocks noChangeArrowheads="1"/>
              </p:cNvSpPr>
              <p:nvPr/>
            </p:nvSpPr>
            <p:spPr bwMode="auto">
              <a:xfrm>
                <a:off x="4480" y="1213"/>
                <a:ext cx="368" cy="10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1" name="Rectangle 41"/>
              <p:cNvSpPr>
                <a:spLocks noChangeArrowheads="1"/>
              </p:cNvSpPr>
              <p:nvPr/>
            </p:nvSpPr>
            <p:spPr bwMode="auto">
              <a:xfrm>
                <a:off x="4508" y="1030"/>
                <a:ext cx="313"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2" name="Rectangle 42"/>
              <p:cNvSpPr>
                <a:spLocks noChangeArrowheads="1"/>
              </p:cNvSpPr>
              <p:nvPr/>
            </p:nvSpPr>
            <p:spPr bwMode="auto">
              <a:xfrm>
                <a:off x="4508" y="1031"/>
                <a:ext cx="45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Mean   </a:t>
                </a:r>
                <a:endParaRPr lang="en-US" altLang="en-US" sz="2800">
                  <a:latin typeface="Times New Roman" charset="0"/>
                </a:endParaRPr>
              </a:p>
            </p:txBody>
          </p:sp>
          <p:sp>
            <p:nvSpPr>
              <p:cNvPr id="48223" name="Rectangle 43"/>
              <p:cNvSpPr>
                <a:spLocks noChangeArrowheads="1"/>
              </p:cNvSpPr>
              <p:nvPr/>
            </p:nvSpPr>
            <p:spPr bwMode="auto">
              <a:xfrm>
                <a:off x="4922" y="1031"/>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224" name="Rectangle 44"/>
              <p:cNvSpPr>
                <a:spLocks noChangeArrowheads="1"/>
              </p:cNvSpPr>
              <p:nvPr/>
            </p:nvSpPr>
            <p:spPr bwMode="auto">
              <a:xfrm>
                <a:off x="4864" y="923"/>
                <a:ext cx="416" cy="3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5" name="Rectangle 45"/>
              <p:cNvSpPr>
                <a:spLocks noChangeArrowheads="1"/>
              </p:cNvSpPr>
              <p:nvPr/>
            </p:nvSpPr>
            <p:spPr bwMode="auto">
              <a:xfrm>
                <a:off x="4864" y="957"/>
                <a:ext cx="28" cy="36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6" name="Rectangle 46"/>
              <p:cNvSpPr>
                <a:spLocks noChangeArrowheads="1"/>
              </p:cNvSpPr>
              <p:nvPr/>
            </p:nvSpPr>
            <p:spPr bwMode="auto">
              <a:xfrm>
                <a:off x="5253" y="957"/>
                <a:ext cx="27" cy="36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7" name="Rectangle 47"/>
              <p:cNvSpPr>
                <a:spLocks noChangeArrowheads="1"/>
              </p:cNvSpPr>
              <p:nvPr/>
            </p:nvSpPr>
            <p:spPr bwMode="auto">
              <a:xfrm>
                <a:off x="4892" y="957"/>
                <a:ext cx="361"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28" name="Rectangle 48"/>
              <p:cNvSpPr>
                <a:spLocks noChangeArrowheads="1"/>
              </p:cNvSpPr>
              <p:nvPr/>
            </p:nvSpPr>
            <p:spPr bwMode="auto">
              <a:xfrm>
                <a:off x="4892" y="958"/>
                <a:ext cx="2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Std </a:t>
                </a:r>
                <a:endParaRPr lang="en-US" altLang="en-US" sz="2800">
                  <a:latin typeface="Times New Roman" charset="0"/>
                </a:endParaRPr>
              </a:p>
            </p:txBody>
          </p:sp>
          <p:sp>
            <p:nvSpPr>
              <p:cNvPr id="48229" name="Rectangle 49"/>
              <p:cNvSpPr>
                <a:spLocks noChangeArrowheads="1"/>
              </p:cNvSpPr>
              <p:nvPr/>
            </p:nvSpPr>
            <p:spPr bwMode="auto">
              <a:xfrm>
                <a:off x="4892" y="1140"/>
                <a:ext cx="361" cy="18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0" name="Rectangle 50"/>
              <p:cNvSpPr>
                <a:spLocks noChangeArrowheads="1"/>
              </p:cNvSpPr>
              <p:nvPr/>
            </p:nvSpPr>
            <p:spPr bwMode="auto">
              <a:xfrm>
                <a:off x="4892" y="1141"/>
                <a:ext cx="25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Dev</a:t>
                </a:r>
                <a:endParaRPr lang="en-US" altLang="en-US" sz="2800">
                  <a:latin typeface="Times New Roman" charset="0"/>
                </a:endParaRPr>
              </a:p>
            </p:txBody>
          </p:sp>
          <p:sp>
            <p:nvSpPr>
              <p:cNvPr id="48231" name="Rectangle 51"/>
              <p:cNvSpPr>
                <a:spLocks noChangeArrowheads="1"/>
              </p:cNvSpPr>
              <p:nvPr/>
            </p:nvSpPr>
            <p:spPr bwMode="auto">
              <a:xfrm>
                <a:off x="5120" y="1141"/>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232" name="Rectangle 52"/>
              <p:cNvSpPr>
                <a:spLocks noChangeArrowheads="1"/>
              </p:cNvSpPr>
              <p:nvPr/>
            </p:nvSpPr>
            <p:spPr bwMode="auto">
              <a:xfrm>
                <a:off x="2953" y="904"/>
                <a:ext cx="8"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3" name="Rectangle 53"/>
              <p:cNvSpPr>
                <a:spLocks noChangeArrowheads="1"/>
              </p:cNvSpPr>
              <p:nvPr/>
            </p:nvSpPr>
            <p:spPr bwMode="auto">
              <a:xfrm>
                <a:off x="2953" y="90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4" name="Rectangle 54"/>
              <p:cNvSpPr>
                <a:spLocks noChangeArrowheads="1"/>
              </p:cNvSpPr>
              <p:nvPr/>
            </p:nvSpPr>
            <p:spPr bwMode="auto">
              <a:xfrm>
                <a:off x="2961" y="904"/>
                <a:ext cx="1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5" name="Rectangle 55"/>
              <p:cNvSpPr>
                <a:spLocks noChangeArrowheads="1"/>
              </p:cNvSpPr>
              <p:nvPr/>
            </p:nvSpPr>
            <p:spPr bwMode="auto">
              <a:xfrm>
                <a:off x="4471" y="90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6" name="Rectangle 56"/>
              <p:cNvSpPr>
                <a:spLocks noChangeArrowheads="1"/>
              </p:cNvSpPr>
              <p:nvPr/>
            </p:nvSpPr>
            <p:spPr bwMode="auto">
              <a:xfrm>
                <a:off x="4479" y="904"/>
                <a:ext cx="37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7" name="Rectangle 57"/>
              <p:cNvSpPr>
                <a:spLocks noChangeArrowheads="1"/>
              </p:cNvSpPr>
              <p:nvPr/>
            </p:nvSpPr>
            <p:spPr bwMode="auto">
              <a:xfrm>
                <a:off x="4856" y="90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8" name="Rectangle 58"/>
              <p:cNvSpPr>
                <a:spLocks noChangeArrowheads="1"/>
              </p:cNvSpPr>
              <p:nvPr/>
            </p:nvSpPr>
            <p:spPr bwMode="auto">
              <a:xfrm>
                <a:off x="4864" y="904"/>
                <a:ext cx="42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39" name="Rectangle 59"/>
              <p:cNvSpPr>
                <a:spLocks noChangeArrowheads="1"/>
              </p:cNvSpPr>
              <p:nvPr/>
            </p:nvSpPr>
            <p:spPr bwMode="auto">
              <a:xfrm>
                <a:off x="5286" y="904"/>
                <a:ext cx="8"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0" name="Rectangle 60"/>
              <p:cNvSpPr>
                <a:spLocks noChangeArrowheads="1"/>
              </p:cNvSpPr>
              <p:nvPr/>
            </p:nvSpPr>
            <p:spPr bwMode="auto">
              <a:xfrm>
                <a:off x="5286" y="90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1" name="Rectangle 61"/>
              <p:cNvSpPr>
                <a:spLocks noChangeArrowheads="1"/>
              </p:cNvSpPr>
              <p:nvPr/>
            </p:nvSpPr>
            <p:spPr bwMode="auto">
              <a:xfrm>
                <a:off x="2959"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2" name="Rectangle 62"/>
              <p:cNvSpPr>
                <a:spLocks noChangeArrowheads="1"/>
              </p:cNvSpPr>
              <p:nvPr/>
            </p:nvSpPr>
            <p:spPr bwMode="auto">
              <a:xfrm>
                <a:off x="2959"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3" name="Rectangle 63"/>
              <p:cNvSpPr>
                <a:spLocks noChangeArrowheads="1"/>
              </p:cNvSpPr>
              <p:nvPr/>
            </p:nvSpPr>
            <p:spPr bwMode="auto">
              <a:xfrm>
                <a:off x="2967" y="915"/>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4" name="Rectangle 64"/>
              <p:cNvSpPr>
                <a:spLocks noChangeArrowheads="1"/>
              </p:cNvSpPr>
              <p:nvPr/>
            </p:nvSpPr>
            <p:spPr bwMode="auto">
              <a:xfrm>
                <a:off x="4462" y="91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5" name="Rectangle 65"/>
              <p:cNvSpPr>
                <a:spLocks noChangeArrowheads="1"/>
              </p:cNvSpPr>
              <p:nvPr/>
            </p:nvSpPr>
            <p:spPr bwMode="auto">
              <a:xfrm>
                <a:off x="4462" y="91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6" name="Rectangle 66"/>
              <p:cNvSpPr>
                <a:spLocks noChangeArrowheads="1"/>
              </p:cNvSpPr>
              <p:nvPr/>
            </p:nvSpPr>
            <p:spPr bwMode="auto">
              <a:xfrm>
                <a:off x="2959"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7" name="Rectangle 67"/>
              <p:cNvSpPr>
                <a:spLocks noChangeArrowheads="1"/>
              </p:cNvSpPr>
              <p:nvPr/>
            </p:nvSpPr>
            <p:spPr bwMode="auto">
              <a:xfrm>
                <a:off x="2959"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8" name="Rectangle 68"/>
              <p:cNvSpPr>
                <a:spLocks noChangeArrowheads="1"/>
              </p:cNvSpPr>
              <p:nvPr/>
            </p:nvSpPr>
            <p:spPr bwMode="auto">
              <a:xfrm>
                <a:off x="2967" y="1318"/>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49" name="Rectangle 69"/>
              <p:cNvSpPr>
                <a:spLocks noChangeArrowheads="1"/>
              </p:cNvSpPr>
              <p:nvPr/>
            </p:nvSpPr>
            <p:spPr bwMode="auto">
              <a:xfrm>
                <a:off x="4462" y="131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0" name="Rectangle 70"/>
              <p:cNvSpPr>
                <a:spLocks noChangeArrowheads="1"/>
              </p:cNvSpPr>
              <p:nvPr/>
            </p:nvSpPr>
            <p:spPr bwMode="auto">
              <a:xfrm>
                <a:off x="4462" y="131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1" name="Rectangle 71"/>
              <p:cNvSpPr>
                <a:spLocks noChangeArrowheads="1"/>
              </p:cNvSpPr>
              <p:nvPr/>
            </p:nvSpPr>
            <p:spPr bwMode="auto">
              <a:xfrm>
                <a:off x="2959" y="925"/>
                <a:ext cx="8"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2" name="Rectangle 72"/>
              <p:cNvSpPr>
                <a:spLocks noChangeArrowheads="1"/>
              </p:cNvSpPr>
              <p:nvPr/>
            </p:nvSpPr>
            <p:spPr bwMode="auto">
              <a:xfrm>
                <a:off x="4462" y="925"/>
                <a:ext cx="9"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3" name="Rectangle 73"/>
              <p:cNvSpPr>
                <a:spLocks noChangeArrowheads="1"/>
              </p:cNvSpPr>
              <p:nvPr/>
            </p:nvSpPr>
            <p:spPr bwMode="auto">
              <a:xfrm>
                <a:off x="2953" y="957"/>
                <a:ext cx="8" cy="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4" name="Rectangle 74"/>
              <p:cNvSpPr>
                <a:spLocks noChangeArrowheads="1"/>
              </p:cNvSpPr>
              <p:nvPr/>
            </p:nvSpPr>
            <p:spPr bwMode="auto">
              <a:xfrm>
                <a:off x="4472"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5" name="Rectangle 75"/>
              <p:cNvSpPr>
                <a:spLocks noChangeArrowheads="1"/>
              </p:cNvSpPr>
              <p:nvPr/>
            </p:nvSpPr>
            <p:spPr bwMode="auto">
              <a:xfrm>
                <a:off x="4472"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6" name="Rectangle 76"/>
              <p:cNvSpPr>
                <a:spLocks noChangeArrowheads="1"/>
              </p:cNvSpPr>
              <p:nvPr/>
            </p:nvSpPr>
            <p:spPr bwMode="auto">
              <a:xfrm>
                <a:off x="4480" y="915"/>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7" name="Rectangle 77"/>
              <p:cNvSpPr>
                <a:spLocks noChangeArrowheads="1"/>
              </p:cNvSpPr>
              <p:nvPr/>
            </p:nvSpPr>
            <p:spPr bwMode="auto">
              <a:xfrm>
                <a:off x="4848"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8" name="Rectangle 78"/>
              <p:cNvSpPr>
                <a:spLocks noChangeArrowheads="1"/>
              </p:cNvSpPr>
              <p:nvPr/>
            </p:nvSpPr>
            <p:spPr bwMode="auto">
              <a:xfrm>
                <a:off x="4848"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59" name="Rectangle 79"/>
              <p:cNvSpPr>
                <a:spLocks noChangeArrowheads="1"/>
              </p:cNvSpPr>
              <p:nvPr/>
            </p:nvSpPr>
            <p:spPr bwMode="auto">
              <a:xfrm>
                <a:off x="4472"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0" name="Rectangle 80"/>
              <p:cNvSpPr>
                <a:spLocks noChangeArrowheads="1"/>
              </p:cNvSpPr>
              <p:nvPr/>
            </p:nvSpPr>
            <p:spPr bwMode="auto">
              <a:xfrm>
                <a:off x="4472"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1" name="Rectangle 81"/>
              <p:cNvSpPr>
                <a:spLocks noChangeArrowheads="1"/>
              </p:cNvSpPr>
              <p:nvPr/>
            </p:nvSpPr>
            <p:spPr bwMode="auto">
              <a:xfrm>
                <a:off x="4480" y="1318"/>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2" name="Rectangle 82"/>
              <p:cNvSpPr>
                <a:spLocks noChangeArrowheads="1"/>
              </p:cNvSpPr>
              <p:nvPr/>
            </p:nvSpPr>
            <p:spPr bwMode="auto">
              <a:xfrm>
                <a:off x="4848"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3" name="Rectangle 83"/>
              <p:cNvSpPr>
                <a:spLocks noChangeArrowheads="1"/>
              </p:cNvSpPr>
              <p:nvPr/>
            </p:nvSpPr>
            <p:spPr bwMode="auto">
              <a:xfrm>
                <a:off x="4848"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4" name="Rectangle 84"/>
              <p:cNvSpPr>
                <a:spLocks noChangeArrowheads="1"/>
              </p:cNvSpPr>
              <p:nvPr/>
            </p:nvSpPr>
            <p:spPr bwMode="auto">
              <a:xfrm>
                <a:off x="4472" y="925"/>
                <a:ext cx="8"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5" name="Rectangle 85"/>
              <p:cNvSpPr>
                <a:spLocks noChangeArrowheads="1"/>
              </p:cNvSpPr>
              <p:nvPr/>
            </p:nvSpPr>
            <p:spPr bwMode="auto">
              <a:xfrm>
                <a:off x="4848" y="925"/>
                <a:ext cx="8"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6" name="Rectangle 86"/>
              <p:cNvSpPr>
                <a:spLocks noChangeArrowheads="1"/>
              </p:cNvSpPr>
              <p:nvPr/>
            </p:nvSpPr>
            <p:spPr bwMode="auto">
              <a:xfrm>
                <a:off x="4856"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7" name="Rectangle 87"/>
              <p:cNvSpPr>
                <a:spLocks noChangeArrowheads="1"/>
              </p:cNvSpPr>
              <p:nvPr/>
            </p:nvSpPr>
            <p:spPr bwMode="auto">
              <a:xfrm>
                <a:off x="4856"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8" name="Rectangle 88"/>
              <p:cNvSpPr>
                <a:spLocks noChangeArrowheads="1"/>
              </p:cNvSpPr>
              <p:nvPr/>
            </p:nvSpPr>
            <p:spPr bwMode="auto">
              <a:xfrm>
                <a:off x="4864" y="915"/>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69" name="Rectangle 89"/>
              <p:cNvSpPr>
                <a:spLocks noChangeArrowheads="1"/>
              </p:cNvSpPr>
              <p:nvPr/>
            </p:nvSpPr>
            <p:spPr bwMode="auto">
              <a:xfrm>
                <a:off x="5280"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0" name="Rectangle 90"/>
              <p:cNvSpPr>
                <a:spLocks noChangeArrowheads="1"/>
              </p:cNvSpPr>
              <p:nvPr/>
            </p:nvSpPr>
            <p:spPr bwMode="auto">
              <a:xfrm>
                <a:off x="5280" y="91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1" name="Rectangle 91"/>
              <p:cNvSpPr>
                <a:spLocks noChangeArrowheads="1"/>
              </p:cNvSpPr>
              <p:nvPr/>
            </p:nvSpPr>
            <p:spPr bwMode="auto">
              <a:xfrm>
                <a:off x="4856"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2" name="Rectangle 92"/>
              <p:cNvSpPr>
                <a:spLocks noChangeArrowheads="1"/>
              </p:cNvSpPr>
              <p:nvPr/>
            </p:nvSpPr>
            <p:spPr bwMode="auto">
              <a:xfrm>
                <a:off x="4856"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3" name="Rectangle 93"/>
              <p:cNvSpPr>
                <a:spLocks noChangeArrowheads="1"/>
              </p:cNvSpPr>
              <p:nvPr/>
            </p:nvSpPr>
            <p:spPr bwMode="auto">
              <a:xfrm>
                <a:off x="4864" y="1318"/>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4" name="Rectangle 94"/>
              <p:cNvSpPr>
                <a:spLocks noChangeArrowheads="1"/>
              </p:cNvSpPr>
              <p:nvPr/>
            </p:nvSpPr>
            <p:spPr bwMode="auto">
              <a:xfrm>
                <a:off x="5280"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5" name="Rectangle 95"/>
              <p:cNvSpPr>
                <a:spLocks noChangeArrowheads="1"/>
              </p:cNvSpPr>
              <p:nvPr/>
            </p:nvSpPr>
            <p:spPr bwMode="auto">
              <a:xfrm>
                <a:off x="5280" y="131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6" name="Rectangle 96"/>
              <p:cNvSpPr>
                <a:spLocks noChangeArrowheads="1"/>
              </p:cNvSpPr>
              <p:nvPr/>
            </p:nvSpPr>
            <p:spPr bwMode="auto">
              <a:xfrm>
                <a:off x="4856" y="925"/>
                <a:ext cx="8"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7" name="Rectangle 97"/>
              <p:cNvSpPr>
                <a:spLocks noChangeArrowheads="1"/>
              </p:cNvSpPr>
              <p:nvPr/>
            </p:nvSpPr>
            <p:spPr bwMode="auto">
              <a:xfrm>
                <a:off x="5280" y="925"/>
                <a:ext cx="8" cy="3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8" name="Rectangle 98"/>
              <p:cNvSpPr>
                <a:spLocks noChangeArrowheads="1"/>
              </p:cNvSpPr>
              <p:nvPr/>
            </p:nvSpPr>
            <p:spPr bwMode="auto">
              <a:xfrm>
                <a:off x="5286" y="957"/>
                <a:ext cx="8" cy="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79" name="Rectangle 99"/>
              <p:cNvSpPr>
                <a:spLocks noChangeArrowheads="1"/>
              </p:cNvSpPr>
              <p:nvPr/>
            </p:nvSpPr>
            <p:spPr bwMode="auto">
              <a:xfrm>
                <a:off x="2994" y="1371"/>
                <a:ext cx="90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Utilization </a:t>
                </a:r>
                <a:endParaRPr lang="en-US" altLang="en-US" sz="2800">
                  <a:latin typeface="Times New Roman" charset="0"/>
                </a:endParaRPr>
              </a:p>
            </p:txBody>
          </p:sp>
          <p:sp>
            <p:nvSpPr>
              <p:cNvPr id="48280" name="Rectangle 100"/>
              <p:cNvSpPr>
                <a:spLocks noChangeArrowheads="1"/>
              </p:cNvSpPr>
              <p:nvPr/>
            </p:nvSpPr>
            <p:spPr bwMode="auto">
              <a:xfrm>
                <a:off x="2994" y="1554"/>
                <a:ext cx="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81" name="Rectangle 101"/>
              <p:cNvSpPr>
                <a:spLocks noChangeArrowheads="1"/>
              </p:cNvSpPr>
              <p:nvPr/>
            </p:nvSpPr>
            <p:spPr bwMode="auto">
              <a:xfrm>
                <a:off x="3348" y="1554"/>
                <a:ext cx="3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282" name="Rectangle 102"/>
              <p:cNvSpPr>
                <a:spLocks noChangeArrowheads="1"/>
              </p:cNvSpPr>
              <p:nvPr/>
            </p:nvSpPr>
            <p:spPr bwMode="auto">
              <a:xfrm>
                <a:off x="4568" y="1447"/>
                <a:ext cx="2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6.5</a:t>
                </a:r>
                <a:endParaRPr lang="en-US" altLang="en-US" sz="2800">
                  <a:latin typeface="Times New Roman" charset="0"/>
                </a:endParaRPr>
              </a:p>
            </p:txBody>
          </p:sp>
          <p:sp>
            <p:nvSpPr>
              <p:cNvPr id="48283" name="Rectangle 103"/>
              <p:cNvSpPr>
                <a:spLocks noChangeArrowheads="1"/>
              </p:cNvSpPr>
              <p:nvPr/>
            </p:nvSpPr>
            <p:spPr bwMode="auto">
              <a:xfrm>
                <a:off x="4760" y="1447"/>
                <a:ext cx="4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284" name="Rectangle 104"/>
              <p:cNvSpPr>
                <a:spLocks noChangeArrowheads="1"/>
              </p:cNvSpPr>
              <p:nvPr/>
            </p:nvSpPr>
            <p:spPr bwMode="auto">
              <a:xfrm>
                <a:off x="4976" y="1447"/>
                <a:ext cx="2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2.3</a:t>
                </a:r>
                <a:endParaRPr lang="en-US" altLang="en-US" sz="2800">
                  <a:latin typeface="Times New Roman" charset="0"/>
                </a:endParaRPr>
              </a:p>
            </p:txBody>
          </p:sp>
          <p:sp>
            <p:nvSpPr>
              <p:cNvPr id="48285" name="Rectangle 105"/>
              <p:cNvSpPr>
                <a:spLocks noChangeArrowheads="1"/>
              </p:cNvSpPr>
              <p:nvPr/>
            </p:nvSpPr>
            <p:spPr bwMode="auto">
              <a:xfrm>
                <a:off x="5168" y="1447"/>
                <a:ext cx="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286" name="Rectangle 106"/>
              <p:cNvSpPr>
                <a:spLocks noChangeArrowheads="1"/>
              </p:cNvSpPr>
              <p:nvPr/>
            </p:nvSpPr>
            <p:spPr bwMode="auto">
              <a:xfrm>
                <a:off x="2953" y="1328"/>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87" name="Rectangle 107"/>
              <p:cNvSpPr>
                <a:spLocks noChangeArrowheads="1"/>
              </p:cNvSpPr>
              <p:nvPr/>
            </p:nvSpPr>
            <p:spPr bwMode="auto">
              <a:xfrm>
                <a:off x="5286" y="1328"/>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88" name="Rectangle 108"/>
              <p:cNvSpPr>
                <a:spLocks noChangeArrowheads="1"/>
              </p:cNvSpPr>
              <p:nvPr/>
            </p:nvSpPr>
            <p:spPr bwMode="auto">
              <a:xfrm>
                <a:off x="2959"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89" name="Rectangle 109"/>
              <p:cNvSpPr>
                <a:spLocks noChangeArrowheads="1"/>
              </p:cNvSpPr>
              <p:nvPr/>
            </p:nvSpPr>
            <p:spPr bwMode="auto">
              <a:xfrm>
                <a:off x="2959"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0" name="Rectangle 110"/>
              <p:cNvSpPr>
                <a:spLocks noChangeArrowheads="1"/>
              </p:cNvSpPr>
              <p:nvPr/>
            </p:nvSpPr>
            <p:spPr bwMode="auto">
              <a:xfrm>
                <a:off x="2967" y="1328"/>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1" name="Rectangle 111"/>
              <p:cNvSpPr>
                <a:spLocks noChangeArrowheads="1"/>
              </p:cNvSpPr>
              <p:nvPr/>
            </p:nvSpPr>
            <p:spPr bwMode="auto">
              <a:xfrm>
                <a:off x="4462" y="132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2" name="Rectangle 112"/>
              <p:cNvSpPr>
                <a:spLocks noChangeArrowheads="1"/>
              </p:cNvSpPr>
              <p:nvPr/>
            </p:nvSpPr>
            <p:spPr bwMode="auto">
              <a:xfrm>
                <a:off x="4462" y="132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3" name="Rectangle 113"/>
              <p:cNvSpPr>
                <a:spLocks noChangeArrowheads="1"/>
              </p:cNvSpPr>
              <p:nvPr/>
            </p:nvSpPr>
            <p:spPr bwMode="auto">
              <a:xfrm>
                <a:off x="2959"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4" name="Rectangle 114"/>
              <p:cNvSpPr>
                <a:spLocks noChangeArrowheads="1"/>
              </p:cNvSpPr>
              <p:nvPr/>
            </p:nvSpPr>
            <p:spPr bwMode="auto">
              <a:xfrm>
                <a:off x="2959"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5" name="Rectangle 115"/>
              <p:cNvSpPr>
                <a:spLocks noChangeArrowheads="1"/>
              </p:cNvSpPr>
              <p:nvPr/>
            </p:nvSpPr>
            <p:spPr bwMode="auto">
              <a:xfrm>
                <a:off x="2967" y="1742"/>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6" name="Rectangle 116"/>
              <p:cNvSpPr>
                <a:spLocks noChangeArrowheads="1"/>
              </p:cNvSpPr>
              <p:nvPr/>
            </p:nvSpPr>
            <p:spPr bwMode="auto">
              <a:xfrm>
                <a:off x="4462" y="174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7" name="Rectangle 117"/>
              <p:cNvSpPr>
                <a:spLocks noChangeArrowheads="1"/>
              </p:cNvSpPr>
              <p:nvPr/>
            </p:nvSpPr>
            <p:spPr bwMode="auto">
              <a:xfrm>
                <a:off x="4462" y="174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8" name="Rectangle 118"/>
              <p:cNvSpPr>
                <a:spLocks noChangeArrowheads="1"/>
              </p:cNvSpPr>
              <p:nvPr/>
            </p:nvSpPr>
            <p:spPr bwMode="auto">
              <a:xfrm>
                <a:off x="2959" y="1338"/>
                <a:ext cx="8"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99" name="Rectangle 119"/>
              <p:cNvSpPr>
                <a:spLocks noChangeArrowheads="1"/>
              </p:cNvSpPr>
              <p:nvPr/>
            </p:nvSpPr>
            <p:spPr bwMode="auto">
              <a:xfrm>
                <a:off x="4462" y="1338"/>
                <a:ext cx="9"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0" name="Rectangle 120"/>
              <p:cNvSpPr>
                <a:spLocks noChangeArrowheads="1"/>
              </p:cNvSpPr>
              <p:nvPr/>
            </p:nvSpPr>
            <p:spPr bwMode="auto">
              <a:xfrm>
                <a:off x="2953" y="1369"/>
                <a:ext cx="8"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1" name="Rectangle 121"/>
              <p:cNvSpPr>
                <a:spLocks noChangeArrowheads="1"/>
              </p:cNvSpPr>
              <p:nvPr/>
            </p:nvSpPr>
            <p:spPr bwMode="auto">
              <a:xfrm>
                <a:off x="4472"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2" name="Rectangle 122"/>
              <p:cNvSpPr>
                <a:spLocks noChangeArrowheads="1"/>
              </p:cNvSpPr>
              <p:nvPr/>
            </p:nvSpPr>
            <p:spPr bwMode="auto">
              <a:xfrm>
                <a:off x="4472"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3" name="Rectangle 123"/>
              <p:cNvSpPr>
                <a:spLocks noChangeArrowheads="1"/>
              </p:cNvSpPr>
              <p:nvPr/>
            </p:nvSpPr>
            <p:spPr bwMode="auto">
              <a:xfrm>
                <a:off x="4480" y="1328"/>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4" name="Rectangle 124"/>
              <p:cNvSpPr>
                <a:spLocks noChangeArrowheads="1"/>
              </p:cNvSpPr>
              <p:nvPr/>
            </p:nvSpPr>
            <p:spPr bwMode="auto">
              <a:xfrm>
                <a:off x="4848"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5" name="Rectangle 125"/>
              <p:cNvSpPr>
                <a:spLocks noChangeArrowheads="1"/>
              </p:cNvSpPr>
              <p:nvPr/>
            </p:nvSpPr>
            <p:spPr bwMode="auto">
              <a:xfrm>
                <a:off x="4848"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6" name="Rectangle 126"/>
              <p:cNvSpPr>
                <a:spLocks noChangeArrowheads="1"/>
              </p:cNvSpPr>
              <p:nvPr/>
            </p:nvSpPr>
            <p:spPr bwMode="auto">
              <a:xfrm>
                <a:off x="4472"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7" name="Rectangle 127"/>
              <p:cNvSpPr>
                <a:spLocks noChangeArrowheads="1"/>
              </p:cNvSpPr>
              <p:nvPr/>
            </p:nvSpPr>
            <p:spPr bwMode="auto">
              <a:xfrm>
                <a:off x="4472"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8" name="Rectangle 128"/>
              <p:cNvSpPr>
                <a:spLocks noChangeArrowheads="1"/>
              </p:cNvSpPr>
              <p:nvPr/>
            </p:nvSpPr>
            <p:spPr bwMode="auto">
              <a:xfrm>
                <a:off x="4480" y="1742"/>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09" name="Rectangle 129"/>
              <p:cNvSpPr>
                <a:spLocks noChangeArrowheads="1"/>
              </p:cNvSpPr>
              <p:nvPr/>
            </p:nvSpPr>
            <p:spPr bwMode="auto">
              <a:xfrm>
                <a:off x="4848"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0" name="Rectangle 130"/>
              <p:cNvSpPr>
                <a:spLocks noChangeArrowheads="1"/>
              </p:cNvSpPr>
              <p:nvPr/>
            </p:nvSpPr>
            <p:spPr bwMode="auto">
              <a:xfrm>
                <a:off x="4848"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1" name="Rectangle 131"/>
              <p:cNvSpPr>
                <a:spLocks noChangeArrowheads="1"/>
              </p:cNvSpPr>
              <p:nvPr/>
            </p:nvSpPr>
            <p:spPr bwMode="auto">
              <a:xfrm>
                <a:off x="4472" y="1338"/>
                <a:ext cx="8"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2" name="Rectangle 132"/>
              <p:cNvSpPr>
                <a:spLocks noChangeArrowheads="1"/>
              </p:cNvSpPr>
              <p:nvPr/>
            </p:nvSpPr>
            <p:spPr bwMode="auto">
              <a:xfrm>
                <a:off x="4848" y="1338"/>
                <a:ext cx="8"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3" name="Rectangle 133"/>
              <p:cNvSpPr>
                <a:spLocks noChangeArrowheads="1"/>
              </p:cNvSpPr>
              <p:nvPr/>
            </p:nvSpPr>
            <p:spPr bwMode="auto">
              <a:xfrm>
                <a:off x="4856"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4" name="Rectangle 134"/>
              <p:cNvSpPr>
                <a:spLocks noChangeArrowheads="1"/>
              </p:cNvSpPr>
              <p:nvPr/>
            </p:nvSpPr>
            <p:spPr bwMode="auto">
              <a:xfrm>
                <a:off x="4856"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5" name="Rectangle 135"/>
              <p:cNvSpPr>
                <a:spLocks noChangeArrowheads="1"/>
              </p:cNvSpPr>
              <p:nvPr/>
            </p:nvSpPr>
            <p:spPr bwMode="auto">
              <a:xfrm>
                <a:off x="4864" y="1328"/>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6" name="Rectangle 136"/>
              <p:cNvSpPr>
                <a:spLocks noChangeArrowheads="1"/>
              </p:cNvSpPr>
              <p:nvPr/>
            </p:nvSpPr>
            <p:spPr bwMode="auto">
              <a:xfrm>
                <a:off x="5280"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7" name="Rectangle 137"/>
              <p:cNvSpPr>
                <a:spLocks noChangeArrowheads="1"/>
              </p:cNvSpPr>
              <p:nvPr/>
            </p:nvSpPr>
            <p:spPr bwMode="auto">
              <a:xfrm>
                <a:off x="5280" y="132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8" name="Rectangle 138"/>
              <p:cNvSpPr>
                <a:spLocks noChangeArrowheads="1"/>
              </p:cNvSpPr>
              <p:nvPr/>
            </p:nvSpPr>
            <p:spPr bwMode="auto">
              <a:xfrm>
                <a:off x="4856"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19" name="Rectangle 139"/>
              <p:cNvSpPr>
                <a:spLocks noChangeArrowheads="1"/>
              </p:cNvSpPr>
              <p:nvPr/>
            </p:nvSpPr>
            <p:spPr bwMode="auto">
              <a:xfrm>
                <a:off x="4856"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0" name="Rectangle 140"/>
              <p:cNvSpPr>
                <a:spLocks noChangeArrowheads="1"/>
              </p:cNvSpPr>
              <p:nvPr/>
            </p:nvSpPr>
            <p:spPr bwMode="auto">
              <a:xfrm>
                <a:off x="4864" y="1742"/>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1" name="Rectangle 141"/>
              <p:cNvSpPr>
                <a:spLocks noChangeArrowheads="1"/>
              </p:cNvSpPr>
              <p:nvPr/>
            </p:nvSpPr>
            <p:spPr bwMode="auto">
              <a:xfrm>
                <a:off x="5280"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2" name="Rectangle 142"/>
              <p:cNvSpPr>
                <a:spLocks noChangeArrowheads="1"/>
              </p:cNvSpPr>
              <p:nvPr/>
            </p:nvSpPr>
            <p:spPr bwMode="auto">
              <a:xfrm>
                <a:off x="5280" y="174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3" name="Rectangle 143"/>
              <p:cNvSpPr>
                <a:spLocks noChangeArrowheads="1"/>
              </p:cNvSpPr>
              <p:nvPr/>
            </p:nvSpPr>
            <p:spPr bwMode="auto">
              <a:xfrm>
                <a:off x="4856" y="1338"/>
                <a:ext cx="8"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4" name="Rectangle 144"/>
              <p:cNvSpPr>
                <a:spLocks noChangeArrowheads="1"/>
              </p:cNvSpPr>
              <p:nvPr/>
            </p:nvSpPr>
            <p:spPr bwMode="auto">
              <a:xfrm>
                <a:off x="5280" y="1338"/>
                <a:ext cx="8" cy="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5" name="Rectangle 145"/>
              <p:cNvSpPr>
                <a:spLocks noChangeArrowheads="1"/>
              </p:cNvSpPr>
              <p:nvPr/>
            </p:nvSpPr>
            <p:spPr bwMode="auto">
              <a:xfrm>
                <a:off x="5286" y="1369"/>
                <a:ext cx="8"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26" name="Rectangle 146"/>
              <p:cNvSpPr>
                <a:spLocks noChangeArrowheads="1"/>
              </p:cNvSpPr>
              <p:nvPr/>
            </p:nvSpPr>
            <p:spPr bwMode="auto">
              <a:xfrm>
                <a:off x="2994" y="1873"/>
                <a:ext cx="148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Crisis w/o utilization </a:t>
                </a:r>
                <a:endParaRPr lang="en-US" altLang="en-US" sz="2800">
                  <a:latin typeface="Times New Roman" charset="0"/>
                </a:endParaRPr>
              </a:p>
            </p:txBody>
          </p:sp>
          <p:sp>
            <p:nvSpPr>
              <p:cNvPr id="48327" name="Rectangle 147"/>
              <p:cNvSpPr>
                <a:spLocks noChangeArrowheads="1"/>
              </p:cNvSpPr>
              <p:nvPr/>
            </p:nvSpPr>
            <p:spPr bwMode="auto">
              <a:xfrm>
                <a:off x="3315" y="1873"/>
                <a:ext cx="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328" name="Rectangle 148"/>
              <p:cNvSpPr>
                <a:spLocks noChangeArrowheads="1"/>
              </p:cNvSpPr>
              <p:nvPr/>
            </p:nvSpPr>
            <p:spPr bwMode="auto">
              <a:xfrm>
                <a:off x="3630" y="1873"/>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329" name="Rectangle 149"/>
              <p:cNvSpPr>
                <a:spLocks noChangeArrowheads="1"/>
              </p:cNvSpPr>
              <p:nvPr/>
            </p:nvSpPr>
            <p:spPr bwMode="auto">
              <a:xfrm>
                <a:off x="4018" y="1873"/>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330" name="Rectangle 150"/>
              <p:cNvSpPr>
                <a:spLocks noChangeArrowheads="1"/>
              </p:cNvSpPr>
              <p:nvPr/>
            </p:nvSpPr>
            <p:spPr bwMode="auto">
              <a:xfrm>
                <a:off x="4568" y="1871"/>
                <a:ext cx="20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5.5</a:t>
                </a:r>
                <a:endParaRPr lang="en-US" altLang="en-US" sz="2800">
                  <a:latin typeface="Times New Roman" charset="0"/>
                </a:endParaRPr>
              </a:p>
            </p:txBody>
          </p:sp>
          <p:sp>
            <p:nvSpPr>
              <p:cNvPr id="48331" name="Rectangle 151"/>
              <p:cNvSpPr>
                <a:spLocks noChangeArrowheads="1"/>
              </p:cNvSpPr>
              <p:nvPr/>
            </p:nvSpPr>
            <p:spPr bwMode="auto">
              <a:xfrm>
                <a:off x="4760" y="1871"/>
                <a:ext cx="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332" name="Rectangle 152"/>
              <p:cNvSpPr>
                <a:spLocks noChangeArrowheads="1"/>
              </p:cNvSpPr>
              <p:nvPr/>
            </p:nvSpPr>
            <p:spPr bwMode="auto">
              <a:xfrm>
                <a:off x="4976" y="1871"/>
                <a:ext cx="20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2.1</a:t>
                </a:r>
                <a:endParaRPr lang="en-US" altLang="en-US" sz="2800">
                  <a:latin typeface="Times New Roman" charset="0"/>
                </a:endParaRPr>
              </a:p>
            </p:txBody>
          </p:sp>
          <p:sp>
            <p:nvSpPr>
              <p:cNvPr id="48333" name="Rectangle 153"/>
              <p:cNvSpPr>
                <a:spLocks noChangeArrowheads="1"/>
              </p:cNvSpPr>
              <p:nvPr/>
            </p:nvSpPr>
            <p:spPr bwMode="auto">
              <a:xfrm>
                <a:off x="5168" y="1871"/>
                <a:ext cx="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334" name="Rectangle 154"/>
              <p:cNvSpPr>
                <a:spLocks noChangeArrowheads="1"/>
              </p:cNvSpPr>
              <p:nvPr/>
            </p:nvSpPr>
            <p:spPr bwMode="auto">
              <a:xfrm>
                <a:off x="2953" y="1752"/>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35" name="Rectangle 155"/>
              <p:cNvSpPr>
                <a:spLocks noChangeArrowheads="1"/>
              </p:cNvSpPr>
              <p:nvPr/>
            </p:nvSpPr>
            <p:spPr bwMode="auto">
              <a:xfrm>
                <a:off x="5286" y="1752"/>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36" name="Rectangle 156"/>
              <p:cNvSpPr>
                <a:spLocks noChangeArrowheads="1"/>
              </p:cNvSpPr>
              <p:nvPr/>
            </p:nvSpPr>
            <p:spPr bwMode="auto">
              <a:xfrm>
                <a:off x="2959"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37" name="Rectangle 157"/>
              <p:cNvSpPr>
                <a:spLocks noChangeArrowheads="1"/>
              </p:cNvSpPr>
              <p:nvPr/>
            </p:nvSpPr>
            <p:spPr bwMode="auto">
              <a:xfrm>
                <a:off x="2959"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38" name="Rectangle 158"/>
              <p:cNvSpPr>
                <a:spLocks noChangeArrowheads="1"/>
              </p:cNvSpPr>
              <p:nvPr/>
            </p:nvSpPr>
            <p:spPr bwMode="auto">
              <a:xfrm>
                <a:off x="2967" y="1752"/>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39" name="Rectangle 159"/>
              <p:cNvSpPr>
                <a:spLocks noChangeArrowheads="1"/>
              </p:cNvSpPr>
              <p:nvPr/>
            </p:nvSpPr>
            <p:spPr bwMode="auto">
              <a:xfrm>
                <a:off x="4462" y="175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0" name="Rectangle 160"/>
              <p:cNvSpPr>
                <a:spLocks noChangeArrowheads="1"/>
              </p:cNvSpPr>
              <p:nvPr/>
            </p:nvSpPr>
            <p:spPr bwMode="auto">
              <a:xfrm>
                <a:off x="4462" y="175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1" name="Rectangle 161"/>
              <p:cNvSpPr>
                <a:spLocks noChangeArrowheads="1"/>
              </p:cNvSpPr>
              <p:nvPr/>
            </p:nvSpPr>
            <p:spPr bwMode="auto">
              <a:xfrm>
                <a:off x="2959"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2" name="Rectangle 162"/>
              <p:cNvSpPr>
                <a:spLocks noChangeArrowheads="1"/>
              </p:cNvSpPr>
              <p:nvPr/>
            </p:nvSpPr>
            <p:spPr bwMode="auto">
              <a:xfrm>
                <a:off x="2959"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3" name="Rectangle 163"/>
              <p:cNvSpPr>
                <a:spLocks noChangeArrowheads="1"/>
              </p:cNvSpPr>
              <p:nvPr/>
            </p:nvSpPr>
            <p:spPr bwMode="auto">
              <a:xfrm>
                <a:off x="2967" y="2168"/>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4" name="Rectangle 164"/>
              <p:cNvSpPr>
                <a:spLocks noChangeArrowheads="1"/>
              </p:cNvSpPr>
              <p:nvPr/>
            </p:nvSpPr>
            <p:spPr bwMode="auto">
              <a:xfrm>
                <a:off x="4462" y="216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5" name="Rectangle 165"/>
              <p:cNvSpPr>
                <a:spLocks noChangeArrowheads="1"/>
              </p:cNvSpPr>
              <p:nvPr/>
            </p:nvSpPr>
            <p:spPr bwMode="auto">
              <a:xfrm>
                <a:off x="4462" y="216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6" name="Rectangle 166"/>
              <p:cNvSpPr>
                <a:spLocks noChangeArrowheads="1"/>
              </p:cNvSpPr>
              <p:nvPr/>
            </p:nvSpPr>
            <p:spPr bwMode="auto">
              <a:xfrm>
                <a:off x="2959" y="1762"/>
                <a:ext cx="8"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7" name="Rectangle 167"/>
              <p:cNvSpPr>
                <a:spLocks noChangeArrowheads="1"/>
              </p:cNvSpPr>
              <p:nvPr/>
            </p:nvSpPr>
            <p:spPr bwMode="auto">
              <a:xfrm>
                <a:off x="4462" y="1762"/>
                <a:ext cx="9"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8" name="Rectangle 168"/>
              <p:cNvSpPr>
                <a:spLocks noChangeArrowheads="1"/>
              </p:cNvSpPr>
              <p:nvPr/>
            </p:nvSpPr>
            <p:spPr bwMode="auto">
              <a:xfrm>
                <a:off x="2953" y="1793"/>
                <a:ext cx="8" cy="3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49" name="Rectangle 169"/>
              <p:cNvSpPr>
                <a:spLocks noChangeArrowheads="1"/>
              </p:cNvSpPr>
              <p:nvPr/>
            </p:nvSpPr>
            <p:spPr bwMode="auto">
              <a:xfrm>
                <a:off x="4472"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0" name="Rectangle 170"/>
              <p:cNvSpPr>
                <a:spLocks noChangeArrowheads="1"/>
              </p:cNvSpPr>
              <p:nvPr/>
            </p:nvSpPr>
            <p:spPr bwMode="auto">
              <a:xfrm>
                <a:off x="4472"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1" name="Rectangle 171"/>
              <p:cNvSpPr>
                <a:spLocks noChangeArrowheads="1"/>
              </p:cNvSpPr>
              <p:nvPr/>
            </p:nvSpPr>
            <p:spPr bwMode="auto">
              <a:xfrm>
                <a:off x="4480" y="1752"/>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2" name="Rectangle 172"/>
              <p:cNvSpPr>
                <a:spLocks noChangeArrowheads="1"/>
              </p:cNvSpPr>
              <p:nvPr/>
            </p:nvSpPr>
            <p:spPr bwMode="auto">
              <a:xfrm>
                <a:off x="4848"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3" name="Rectangle 173"/>
              <p:cNvSpPr>
                <a:spLocks noChangeArrowheads="1"/>
              </p:cNvSpPr>
              <p:nvPr/>
            </p:nvSpPr>
            <p:spPr bwMode="auto">
              <a:xfrm>
                <a:off x="4848"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4" name="Rectangle 174"/>
              <p:cNvSpPr>
                <a:spLocks noChangeArrowheads="1"/>
              </p:cNvSpPr>
              <p:nvPr/>
            </p:nvSpPr>
            <p:spPr bwMode="auto">
              <a:xfrm>
                <a:off x="4472"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5" name="Rectangle 175"/>
              <p:cNvSpPr>
                <a:spLocks noChangeArrowheads="1"/>
              </p:cNvSpPr>
              <p:nvPr/>
            </p:nvSpPr>
            <p:spPr bwMode="auto">
              <a:xfrm>
                <a:off x="4472"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6" name="Rectangle 176"/>
              <p:cNvSpPr>
                <a:spLocks noChangeArrowheads="1"/>
              </p:cNvSpPr>
              <p:nvPr/>
            </p:nvSpPr>
            <p:spPr bwMode="auto">
              <a:xfrm>
                <a:off x="4480" y="2168"/>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7" name="Rectangle 177"/>
              <p:cNvSpPr>
                <a:spLocks noChangeArrowheads="1"/>
              </p:cNvSpPr>
              <p:nvPr/>
            </p:nvSpPr>
            <p:spPr bwMode="auto">
              <a:xfrm>
                <a:off x="4848"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8" name="Rectangle 178"/>
              <p:cNvSpPr>
                <a:spLocks noChangeArrowheads="1"/>
              </p:cNvSpPr>
              <p:nvPr/>
            </p:nvSpPr>
            <p:spPr bwMode="auto">
              <a:xfrm>
                <a:off x="4848"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59" name="Rectangle 179"/>
              <p:cNvSpPr>
                <a:spLocks noChangeArrowheads="1"/>
              </p:cNvSpPr>
              <p:nvPr/>
            </p:nvSpPr>
            <p:spPr bwMode="auto">
              <a:xfrm>
                <a:off x="4472" y="1762"/>
                <a:ext cx="8"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0" name="Rectangle 180"/>
              <p:cNvSpPr>
                <a:spLocks noChangeArrowheads="1"/>
              </p:cNvSpPr>
              <p:nvPr/>
            </p:nvSpPr>
            <p:spPr bwMode="auto">
              <a:xfrm>
                <a:off x="4848" y="1762"/>
                <a:ext cx="8"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1" name="Rectangle 181"/>
              <p:cNvSpPr>
                <a:spLocks noChangeArrowheads="1"/>
              </p:cNvSpPr>
              <p:nvPr/>
            </p:nvSpPr>
            <p:spPr bwMode="auto">
              <a:xfrm>
                <a:off x="4856"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2" name="Rectangle 182"/>
              <p:cNvSpPr>
                <a:spLocks noChangeArrowheads="1"/>
              </p:cNvSpPr>
              <p:nvPr/>
            </p:nvSpPr>
            <p:spPr bwMode="auto">
              <a:xfrm>
                <a:off x="4856"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3" name="Rectangle 183"/>
              <p:cNvSpPr>
                <a:spLocks noChangeArrowheads="1"/>
              </p:cNvSpPr>
              <p:nvPr/>
            </p:nvSpPr>
            <p:spPr bwMode="auto">
              <a:xfrm>
                <a:off x="4864" y="1752"/>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4" name="Rectangle 184"/>
              <p:cNvSpPr>
                <a:spLocks noChangeArrowheads="1"/>
              </p:cNvSpPr>
              <p:nvPr/>
            </p:nvSpPr>
            <p:spPr bwMode="auto">
              <a:xfrm>
                <a:off x="5280"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5" name="Rectangle 185"/>
              <p:cNvSpPr>
                <a:spLocks noChangeArrowheads="1"/>
              </p:cNvSpPr>
              <p:nvPr/>
            </p:nvSpPr>
            <p:spPr bwMode="auto">
              <a:xfrm>
                <a:off x="5280" y="175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6" name="Rectangle 186"/>
              <p:cNvSpPr>
                <a:spLocks noChangeArrowheads="1"/>
              </p:cNvSpPr>
              <p:nvPr/>
            </p:nvSpPr>
            <p:spPr bwMode="auto">
              <a:xfrm>
                <a:off x="4856"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7" name="Rectangle 187"/>
              <p:cNvSpPr>
                <a:spLocks noChangeArrowheads="1"/>
              </p:cNvSpPr>
              <p:nvPr/>
            </p:nvSpPr>
            <p:spPr bwMode="auto">
              <a:xfrm>
                <a:off x="4856"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8" name="Rectangle 188"/>
              <p:cNvSpPr>
                <a:spLocks noChangeArrowheads="1"/>
              </p:cNvSpPr>
              <p:nvPr/>
            </p:nvSpPr>
            <p:spPr bwMode="auto">
              <a:xfrm>
                <a:off x="4864" y="2168"/>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69" name="Rectangle 189"/>
              <p:cNvSpPr>
                <a:spLocks noChangeArrowheads="1"/>
              </p:cNvSpPr>
              <p:nvPr/>
            </p:nvSpPr>
            <p:spPr bwMode="auto">
              <a:xfrm>
                <a:off x="5280"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70" name="Rectangle 190"/>
              <p:cNvSpPr>
                <a:spLocks noChangeArrowheads="1"/>
              </p:cNvSpPr>
              <p:nvPr/>
            </p:nvSpPr>
            <p:spPr bwMode="auto">
              <a:xfrm>
                <a:off x="5280" y="216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71" name="Rectangle 191"/>
              <p:cNvSpPr>
                <a:spLocks noChangeArrowheads="1"/>
              </p:cNvSpPr>
              <p:nvPr/>
            </p:nvSpPr>
            <p:spPr bwMode="auto">
              <a:xfrm>
                <a:off x="4856" y="1762"/>
                <a:ext cx="8"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72" name="Rectangle 192"/>
              <p:cNvSpPr>
                <a:spLocks noChangeArrowheads="1"/>
              </p:cNvSpPr>
              <p:nvPr/>
            </p:nvSpPr>
            <p:spPr bwMode="auto">
              <a:xfrm>
                <a:off x="5280" y="1762"/>
                <a:ext cx="8"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73" name="Rectangle 193"/>
              <p:cNvSpPr>
                <a:spLocks noChangeArrowheads="1"/>
              </p:cNvSpPr>
              <p:nvPr/>
            </p:nvSpPr>
            <p:spPr bwMode="auto">
              <a:xfrm>
                <a:off x="5286" y="1793"/>
                <a:ext cx="8" cy="3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74" name="Rectangle 194"/>
              <p:cNvSpPr>
                <a:spLocks noChangeArrowheads="1"/>
              </p:cNvSpPr>
              <p:nvPr/>
            </p:nvSpPr>
            <p:spPr bwMode="auto">
              <a:xfrm>
                <a:off x="2994" y="2299"/>
                <a:ext cx="14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Pain w/o crisis, util. </a:t>
                </a:r>
                <a:endParaRPr lang="en-US" altLang="en-US" sz="2800">
                  <a:latin typeface="Times New Roman" charset="0"/>
                </a:endParaRPr>
              </a:p>
            </p:txBody>
          </p:sp>
          <p:sp>
            <p:nvSpPr>
              <p:cNvPr id="48375" name="Rectangle 195"/>
              <p:cNvSpPr>
                <a:spLocks noChangeArrowheads="1"/>
              </p:cNvSpPr>
              <p:nvPr/>
            </p:nvSpPr>
            <p:spPr bwMode="auto">
              <a:xfrm>
                <a:off x="3553" y="2299"/>
                <a:ext cx="3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376" name="Rectangle 196"/>
              <p:cNvSpPr>
                <a:spLocks noChangeArrowheads="1"/>
              </p:cNvSpPr>
              <p:nvPr/>
            </p:nvSpPr>
            <p:spPr bwMode="auto">
              <a:xfrm>
                <a:off x="4568" y="2297"/>
                <a:ext cx="20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4.2</a:t>
                </a:r>
                <a:endParaRPr lang="en-US" altLang="en-US" sz="2800">
                  <a:latin typeface="Times New Roman" charset="0"/>
                </a:endParaRPr>
              </a:p>
            </p:txBody>
          </p:sp>
          <p:sp>
            <p:nvSpPr>
              <p:cNvPr id="48377" name="Rectangle 197"/>
              <p:cNvSpPr>
                <a:spLocks noChangeArrowheads="1"/>
              </p:cNvSpPr>
              <p:nvPr/>
            </p:nvSpPr>
            <p:spPr bwMode="auto">
              <a:xfrm>
                <a:off x="4760" y="2297"/>
                <a:ext cx="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378" name="Rectangle 198"/>
              <p:cNvSpPr>
                <a:spLocks noChangeArrowheads="1"/>
              </p:cNvSpPr>
              <p:nvPr/>
            </p:nvSpPr>
            <p:spPr bwMode="auto">
              <a:xfrm>
                <a:off x="5033" y="2297"/>
                <a:ext cx="8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2</a:t>
                </a:r>
                <a:endParaRPr lang="en-US" altLang="en-US" sz="2800">
                  <a:latin typeface="Times New Roman" charset="0"/>
                </a:endParaRPr>
              </a:p>
            </p:txBody>
          </p:sp>
          <p:sp>
            <p:nvSpPr>
              <p:cNvPr id="48379" name="Rectangle 199"/>
              <p:cNvSpPr>
                <a:spLocks noChangeArrowheads="1"/>
              </p:cNvSpPr>
              <p:nvPr/>
            </p:nvSpPr>
            <p:spPr bwMode="auto">
              <a:xfrm>
                <a:off x="5110" y="2297"/>
                <a:ext cx="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380" name="Rectangle 200"/>
              <p:cNvSpPr>
                <a:spLocks noChangeArrowheads="1"/>
              </p:cNvSpPr>
              <p:nvPr/>
            </p:nvSpPr>
            <p:spPr bwMode="auto">
              <a:xfrm>
                <a:off x="2953" y="2178"/>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1" name="Rectangle 201"/>
              <p:cNvSpPr>
                <a:spLocks noChangeArrowheads="1"/>
              </p:cNvSpPr>
              <p:nvPr/>
            </p:nvSpPr>
            <p:spPr bwMode="auto">
              <a:xfrm>
                <a:off x="5286" y="2178"/>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2" name="Rectangle 202"/>
              <p:cNvSpPr>
                <a:spLocks noChangeArrowheads="1"/>
              </p:cNvSpPr>
              <p:nvPr/>
            </p:nvSpPr>
            <p:spPr bwMode="auto">
              <a:xfrm>
                <a:off x="2959"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3" name="Rectangle 203"/>
              <p:cNvSpPr>
                <a:spLocks noChangeArrowheads="1"/>
              </p:cNvSpPr>
              <p:nvPr/>
            </p:nvSpPr>
            <p:spPr bwMode="auto">
              <a:xfrm>
                <a:off x="2959"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4" name="Rectangle 204"/>
              <p:cNvSpPr>
                <a:spLocks noChangeArrowheads="1"/>
              </p:cNvSpPr>
              <p:nvPr/>
            </p:nvSpPr>
            <p:spPr bwMode="auto">
              <a:xfrm>
                <a:off x="2967" y="2178"/>
                <a:ext cx="149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5" name="Rectangle 205"/>
              <p:cNvSpPr>
                <a:spLocks noChangeArrowheads="1"/>
              </p:cNvSpPr>
              <p:nvPr/>
            </p:nvSpPr>
            <p:spPr bwMode="auto">
              <a:xfrm>
                <a:off x="4462" y="2178"/>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6" name="Rectangle 206"/>
              <p:cNvSpPr>
                <a:spLocks noChangeArrowheads="1"/>
              </p:cNvSpPr>
              <p:nvPr/>
            </p:nvSpPr>
            <p:spPr bwMode="auto">
              <a:xfrm>
                <a:off x="4462" y="2178"/>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7" name="Rectangle 207"/>
              <p:cNvSpPr>
                <a:spLocks noChangeArrowheads="1"/>
              </p:cNvSpPr>
              <p:nvPr/>
            </p:nvSpPr>
            <p:spPr bwMode="auto">
              <a:xfrm>
                <a:off x="2959"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8" name="Rectangle 208"/>
              <p:cNvSpPr>
                <a:spLocks noChangeArrowheads="1"/>
              </p:cNvSpPr>
              <p:nvPr/>
            </p:nvSpPr>
            <p:spPr bwMode="auto">
              <a:xfrm>
                <a:off x="2959"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89" name="Rectangle 209"/>
              <p:cNvSpPr>
                <a:spLocks noChangeArrowheads="1"/>
              </p:cNvSpPr>
              <p:nvPr/>
            </p:nvSpPr>
            <p:spPr bwMode="auto">
              <a:xfrm>
                <a:off x="2967" y="2592"/>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0" name="Rectangle 210"/>
              <p:cNvSpPr>
                <a:spLocks noChangeArrowheads="1"/>
              </p:cNvSpPr>
              <p:nvPr/>
            </p:nvSpPr>
            <p:spPr bwMode="auto">
              <a:xfrm>
                <a:off x="4462" y="259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1" name="Rectangle 211"/>
              <p:cNvSpPr>
                <a:spLocks noChangeArrowheads="1"/>
              </p:cNvSpPr>
              <p:nvPr/>
            </p:nvSpPr>
            <p:spPr bwMode="auto">
              <a:xfrm>
                <a:off x="4462" y="2592"/>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2" name="Rectangle 212"/>
              <p:cNvSpPr>
                <a:spLocks noChangeArrowheads="1"/>
              </p:cNvSpPr>
              <p:nvPr/>
            </p:nvSpPr>
            <p:spPr bwMode="auto">
              <a:xfrm>
                <a:off x="2959" y="2187"/>
                <a:ext cx="8"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3" name="Rectangle 213"/>
              <p:cNvSpPr>
                <a:spLocks noChangeArrowheads="1"/>
              </p:cNvSpPr>
              <p:nvPr/>
            </p:nvSpPr>
            <p:spPr bwMode="auto">
              <a:xfrm>
                <a:off x="4462" y="2187"/>
                <a:ext cx="9"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4" name="Rectangle 214"/>
              <p:cNvSpPr>
                <a:spLocks noChangeArrowheads="1"/>
              </p:cNvSpPr>
              <p:nvPr/>
            </p:nvSpPr>
            <p:spPr bwMode="auto">
              <a:xfrm>
                <a:off x="2953" y="2219"/>
                <a:ext cx="8"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5" name="Rectangle 215"/>
              <p:cNvSpPr>
                <a:spLocks noChangeArrowheads="1"/>
              </p:cNvSpPr>
              <p:nvPr/>
            </p:nvSpPr>
            <p:spPr bwMode="auto">
              <a:xfrm>
                <a:off x="4472"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6" name="Rectangle 216"/>
              <p:cNvSpPr>
                <a:spLocks noChangeArrowheads="1"/>
              </p:cNvSpPr>
              <p:nvPr/>
            </p:nvSpPr>
            <p:spPr bwMode="auto">
              <a:xfrm>
                <a:off x="4472"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7" name="Rectangle 217"/>
              <p:cNvSpPr>
                <a:spLocks noChangeArrowheads="1"/>
              </p:cNvSpPr>
              <p:nvPr/>
            </p:nvSpPr>
            <p:spPr bwMode="auto">
              <a:xfrm>
                <a:off x="4480" y="2178"/>
                <a:ext cx="3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8" name="Rectangle 218"/>
              <p:cNvSpPr>
                <a:spLocks noChangeArrowheads="1"/>
              </p:cNvSpPr>
              <p:nvPr/>
            </p:nvSpPr>
            <p:spPr bwMode="auto">
              <a:xfrm>
                <a:off x="4848"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399" name="Rectangle 219"/>
              <p:cNvSpPr>
                <a:spLocks noChangeArrowheads="1"/>
              </p:cNvSpPr>
              <p:nvPr/>
            </p:nvSpPr>
            <p:spPr bwMode="auto">
              <a:xfrm>
                <a:off x="4848"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0" name="Rectangle 220"/>
              <p:cNvSpPr>
                <a:spLocks noChangeArrowheads="1"/>
              </p:cNvSpPr>
              <p:nvPr/>
            </p:nvSpPr>
            <p:spPr bwMode="auto">
              <a:xfrm>
                <a:off x="4472"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1" name="Rectangle 221"/>
              <p:cNvSpPr>
                <a:spLocks noChangeArrowheads="1"/>
              </p:cNvSpPr>
              <p:nvPr/>
            </p:nvSpPr>
            <p:spPr bwMode="auto">
              <a:xfrm>
                <a:off x="4472"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2" name="Rectangle 222"/>
              <p:cNvSpPr>
                <a:spLocks noChangeArrowheads="1"/>
              </p:cNvSpPr>
              <p:nvPr/>
            </p:nvSpPr>
            <p:spPr bwMode="auto">
              <a:xfrm>
                <a:off x="4480" y="2592"/>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3" name="Rectangle 223"/>
              <p:cNvSpPr>
                <a:spLocks noChangeArrowheads="1"/>
              </p:cNvSpPr>
              <p:nvPr/>
            </p:nvSpPr>
            <p:spPr bwMode="auto">
              <a:xfrm>
                <a:off x="4848"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4" name="Rectangle 224"/>
              <p:cNvSpPr>
                <a:spLocks noChangeArrowheads="1"/>
              </p:cNvSpPr>
              <p:nvPr/>
            </p:nvSpPr>
            <p:spPr bwMode="auto">
              <a:xfrm>
                <a:off x="4848"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5" name="Rectangle 225"/>
              <p:cNvSpPr>
                <a:spLocks noChangeArrowheads="1"/>
              </p:cNvSpPr>
              <p:nvPr/>
            </p:nvSpPr>
            <p:spPr bwMode="auto">
              <a:xfrm>
                <a:off x="4472" y="2187"/>
                <a:ext cx="8"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6" name="Rectangle 226"/>
              <p:cNvSpPr>
                <a:spLocks noChangeArrowheads="1"/>
              </p:cNvSpPr>
              <p:nvPr/>
            </p:nvSpPr>
            <p:spPr bwMode="auto">
              <a:xfrm>
                <a:off x="4848" y="2187"/>
                <a:ext cx="8"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7" name="Rectangle 227"/>
              <p:cNvSpPr>
                <a:spLocks noChangeArrowheads="1"/>
              </p:cNvSpPr>
              <p:nvPr/>
            </p:nvSpPr>
            <p:spPr bwMode="auto">
              <a:xfrm>
                <a:off x="4856"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408" name="Rectangle 228"/>
              <p:cNvSpPr>
                <a:spLocks noChangeArrowheads="1"/>
              </p:cNvSpPr>
              <p:nvPr/>
            </p:nvSpPr>
            <p:spPr bwMode="auto">
              <a:xfrm>
                <a:off x="4856"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grpSp>
        <p:sp>
          <p:nvSpPr>
            <p:cNvPr id="48142" name="Rectangle 229"/>
            <p:cNvSpPr>
              <a:spLocks noChangeArrowheads="1"/>
            </p:cNvSpPr>
            <p:nvPr/>
          </p:nvSpPr>
          <p:spPr bwMode="auto">
            <a:xfrm>
              <a:off x="4864" y="2178"/>
              <a:ext cx="41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3" name="Rectangle 230"/>
            <p:cNvSpPr>
              <a:spLocks noChangeArrowheads="1"/>
            </p:cNvSpPr>
            <p:nvPr/>
          </p:nvSpPr>
          <p:spPr bwMode="auto">
            <a:xfrm>
              <a:off x="5280"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4" name="Rectangle 231"/>
            <p:cNvSpPr>
              <a:spLocks noChangeArrowheads="1"/>
            </p:cNvSpPr>
            <p:nvPr/>
          </p:nvSpPr>
          <p:spPr bwMode="auto">
            <a:xfrm>
              <a:off x="5280" y="2178"/>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5" name="Rectangle 232"/>
            <p:cNvSpPr>
              <a:spLocks noChangeArrowheads="1"/>
            </p:cNvSpPr>
            <p:nvPr/>
          </p:nvSpPr>
          <p:spPr bwMode="auto">
            <a:xfrm>
              <a:off x="4856"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6" name="Rectangle 233"/>
            <p:cNvSpPr>
              <a:spLocks noChangeArrowheads="1"/>
            </p:cNvSpPr>
            <p:nvPr/>
          </p:nvSpPr>
          <p:spPr bwMode="auto">
            <a:xfrm>
              <a:off x="4856"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7" name="Rectangle 234"/>
            <p:cNvSpPr>
              <a:spLocks noChangeArrowheads="1"/>
            </p:cNvSpPr>
            <p:nvPr/>
          </p:nvSpPr>
          <p:spPr bwMode="auto">
            <a:xfrm>
              <a:off x="4864" y="2592"/>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8" name="Rectangle 235"/>
            <p:cNvSpPr>
              <a:spLocks noChangeArrowheads="1"/>
            </p:cNvSpPr>
            <p:nvPr/>
          </p:nvSpPr>
          <p:spPr bwMode="auto">
            <a:xfrm>
              <a:off x="5280"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49" name="Rectangle 236"/>
            <p:cNvSpPr>
              <a:spLocks noChangeArrowheads="1"/>
            </p:cNvSpPr>
            <p:nvPr/>
          </p:nvSpPr>
          <p:spPr bwMode="auto">
            <a:xfrm>
              <a:off x="5280" y="2592"/>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50" name="Rectangle 237"/>
            <p:cNvSpPr>
              <a:spLocks noChangeArrowheads="1"/>
            </p:cNvSpPr>
            <p:nvPr/>
          </p:nvSpPr>
          <p:spPr bwMode="auto">
            <a:xfrm>
              <a:off x="4856" y="2187"/>
              <a:ext cx="8"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51" name="Rectangle 238"/>
            <p:cNvSpPr>
              <a:spLocks noChangeArrowheads="1"/>
            </p:cNvSpPr>
            <p:nvPr/>
          </p:nvSpPr>
          <p:spPr bwMode="auto">
            <a:xfrm>
              <a:off x="5280" y="2187"/>
              <a:ext cx="8"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52" name="Rectangle 239"/>
            <p:cNvSpPr>
              <a:spLocks noChangeArrowheads="1"/>
            </p:cNvSpPr>
            <p:nvPr/>
          </p:nvSpPr>
          <p:spPr bwMode="auto">
            <a:xfrm>
              <a:off x="5286" y="2219"/>
              <a:ext cx="8"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53" name="Rectangle 240"/>
            <p:cNvSpPr>
              <a:spLocks noChangeArrowheads="1"/>
            </p:cNvSpPr>
            <p:nvPr/>
          </p:nvSpPr>
          <p:spPr bwMode="auto">
            <a:xfrm>
              <a:off x="2994" y="2722"/>
              <a:ext cx="71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No Pain</a:t>
              </a:r>
              <a:endParaRPr lang="en-US" altLang="en-US" sz="2800">
                <a:latin typeface="Times New Roman" charset="0"/>
              </a:endParaRPr>
            </a:p>
          </p:txBody>
        </p:sp>
        <p:sp>
          <p:nvSpPr>
            <p:cNvPr id="48154" name="Rectangle 241"/>
            <p:cNvSpPr>
              <a:spLocks noChangeArrowheads="1"/>
            </p:cNvSpPr>
            <p:nvPr/>
          </p:nvSpPr>
          <p:spPr bwMode="auto">
            <a:xfrm>
              <a:off x="3756" y="2722"/>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sp>
          <p:nvSpPr>
            <p:cNvPr id="48155" name="Rectangle 242"/>
            <p:cNvSpPr>
              <a:spLocks noChangeArrowheads="1"/>
            </p:cNvSpPr>
            <p:nvPr/>
          </p:nvSpPr>
          <p:spPr bwMode="auto">
            <a:xfrm>
              <a:off x="4626" y="2721"/>
              <a:ext cx="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0</a:t>
              </a:r>
              <a:endParaRPr lang="en-US" altLang="en-US" sz="2800">
                <a:latin typeface="Times New Roman" charset="0"/>
              </a:endParaRPr>
            </a:p>
          </p:txBody>
        </p:sp>
        <p:sp>
          <p:nvSpPr>
            <p:cNvPr id="48156" name="Rectangle 243"/>
            <p:cNvSpPr>
              <a:spLocks noChangeArrowheads="1"/>
            </p:cNvSpPr>
            <p:nvPr/>
          </p:nvSpPr>
          <p:spPr bwMode="auto">
            <a:xfrm>
              <a:off x="4703" y="2721"/>
              <a:ext cx="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157" name="Rectangle 244"/>
            <p:cNvSpPr>
              <a:spLocks noChangeArrowheads="1"/>
            </p:cNvSpPr>
            <p:nvPr/>
          </p:nvSpPr>
          <p:spPr bwMode="auto">
            <a:xfrm>
              <a:off x="5033" y="2721"/>
              <a:ext cx="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0</a:t>
              </a:r>
              <a:endParaRPr lang="en-US" altLang="en-US" sz="2800">
                <a:latin typeface="Times New Roman" charset="0"/>
              </a:endParaRPr>
            </a:p>
          </p:txBody>
        </p:sp>
        <p:sp>
          <p:nvSpPr>
            <p:cNvPr id="48158" name="Rectangle 245"/>
            <p:cNvSpPr>
              <a:spLocks noChangeArrowheads="1"/>
            </p:cNvSpPr>
            <p:nvPr/>
          </p:nvSpPr>
          <p:spPr bwMode="auto">
            <a:xfrm>
              <a:off x="5110" y="2721"/>
              <a:ext cx="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b="1">
                  <a:solidFill>
                    <a:srgbClr val="000000"/>
                  </a:solidFill>
                  <a:latin typeface="Arial" charset="0"/>
                </a:rPr>
                <a:t> </a:t>
              </a:r>
              <a:endParaRPr lang="en-US" altLang="en-US" sz="2800">
                <a:latin typeface="Times New Roman" charset="0"/>
              </a:endParaRPr>
            </a:p>
          </p:txBody>
        </p:sp>
        <p:sp>
          <p:nvSpPr>
            <p:cNvPr id="48159" name="Rectangle 246"/>
            <p:cNvSpPr>
              <a:spLocks noChangeArrowheads="1"/>
            </p:cNvSpPr>
            <p:nvPr/>
          </p:nvSpPr>
          <p:spPr bwMode="auto">
            <a:xfrm>
              <a:off x="2953" y="2602"/>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0" name="Rectangle 247"/>
            <p:cNvSpPr>
              <a:spLocks noChangeArrowheads="1"/>
            </p:cNvSpPr>
            <p:nvPr/>
          </p:nvSpPr>
          <p:spPr bwMode="auto">
            <a:xfrm>
              <a:off x="5286" y="2602"/>
              <a:ext cx="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1" name="Rectangle 248"/>
            <p:cNvSpPr>
              <a:spLocks noChangeArrowheads="1"/>
            </p:cNvSpPr>
            <p:nvPr/>
          </p:nvSpPr>
          <p:spPr bwMode="auto">
            <a:xfrm>
              <a:off x="2959"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2" name="Rectangle 249"/>
            <p:cNvSpPr>
              <a:spLocks noChangeArrowheads="1"/>
            </p:cNvSpPr>
            <p:nvPr/>
          </p:nvSpPr>
          <p:spPr bwMode="auto">
            <a:xfrm>
              <a:off x="2959"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3" name="Rectangle 250"/>
            <p:cNvSpPr>
              <a:spLocks noChangeArrowheads="1"/>
            </p:cNvSpPr>
            <p:nvPr/>
          </p:nvSpPr>
          <p:spPr bwMode="auto">
            <a:xfrm>
              <a:off x="2967" y="2602"/>
              <a:ext cx="149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4" name="Rectangle 251"/>
            <p:cNvSpPr>
              <a:spLocks noChangeArrowheads="1"/>
            </p:cNvSpPr>
            <p:nvPr/>
          </p:nvSpPr>
          <p:spPr bwMode="auto">
            <a:xfrm>
              <a:off x="4462" y="2602"/>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5" name="Rectangle 252"/>
            <p:cNvSpPr>
              <a:spLocks noChangeArrowheads="1"/>
            </p:cNvSpPr>
            <p:nvPr/>
          </p:nvSpPr>
          <p:spPr bwMode="auto">
            <a:xfrm>
              <a:off x="4462" y="2602"/>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6" name="Rectangle 253"/>
            <p:cNvSpPr>
              <a:spLocks noChangeArrowheads="1"/>
            </p:cNvSpPr>
            <p:nvPr/>
          </p:nvSpPr>
          <p:spPr bwMode="auto">
            <a:xfrm>
              <a:off x="2959"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7" name="Rectangle 254"/>
            <p:cNvSpPr>
              <a:spLocks noChangeArrowheads="1"/>
            </p:cNvSpPr>
            <p:nvPr/>
          </p:nvSpPr>
          <p:spPr bwMode="auto">
            <a:xfrm>
              <a:off x="2959"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8" name="Rectangle 255"/>
            <p:cNvSpPr>
              <a:spLocks noChangeArrowheads="1"/>
            </p:cNvSpPr>
            <p:nvPr/>
          </p:nvSpPr>
          <p:spPr bwMode="auto">
            <a:xfrm>
              <a:off x="2967" y="3014"/>
              <a:ext cx="14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69" name="Rectangle 256"/>
            <p:cNvSpPr>
              <a:spLocks noChangeArrowheads="1"/>
            </p:cNvSpPr>
            <p:nvPr/>
          </p:nvSpPr>
          <p:spPr bwMode="auto">
            <a:xfrm>
              <a:off x="4462" y="3014"/>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0" name="Rectangle 257"/>
            <p:cNvSpPr>
              <a:spLocks noChangeArrowheads="1"/>
            </p:cNvSpPr>
            <p:nvPr/>
          </p:nvSpPr>
          <p:spPr bwMode="auto">
            <a:xfrm>
              <a:off x="4462" y="3014"/>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1" name="Rectangle 258"/>
            <p:cNvSpPr>
              <a:spLocks noChangeArrowheads="1"/>
            </p:cNvSpPr>
            <p:nvPr/>
          </p:nvSpPr>
          <p:spPr bwMode="auto">
            <a:xfrm>
              <a:off x="2959" y="2611"/>
              <a:ext cx="8"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2" name="Rectangle 259"/>
            <p:cNvSpPr>
              <a:spLocks noChangeArrowheads="1"/>
            </p:cNvSpPr>
            <p:nvPr/>
          </p:nvSpPr>
          <p:spPr bwMode="auto">
            <a:xfrm>
              <a:off x="4462" y="2611"/>
              <a:ext cx="9"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3" name="Rectangle 260"/>
            <p:cNvSpPr>
              <a:spLocks noChangeArrowheads="1"/>
            </p:cNvSpPr>
            <p:nvPr/>
          </p:nvSpPr>
          <p:spPr bwMode="auto">
            <a:xfrm>
              <a:off x="2953" y="2643"/>
              <a:ext cx="8" cy="3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4" name="Rectangle 261"/>
            <p:cNvSpPr>
              <a:spLocks noChangeArrowheads="1"/>
            </p:cNvSpPr>
            <p:nvPr/>
          </p:nvSpPr>
          <p:spPr bwMode="auto">
            <a:xfrm>
              <a:off x="2953"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5" name="Rectangle 262"/>
            <p:cNvSpPr>
              <a:spLocks noChangeArrowheads="1"/>
            </p:cNvSpPr>
            <p:nvPr/>
          </p:nvSpPr>
          <p:spPr bwMode="auto">
            <a:xfrm>
              <a:off x="2953"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6" name="Rectangle 263"/>
            <p:cNvSpPr>
              <a:spLocks noChangeArrowheads="1"/>
            </p:cNvSpPr>
            <p:nvPr/>
          </p:nvSpPr>
          <p:spPr bwMode="auto">
            <a:xfrm>
              <a:off x="2961" y="3025"/>
              <a:ext cx="1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7" name="Rectangle 264"/>
            <p:cNvSpPr>
              <a:spLocks noChangeArrowheads="1"/>
            </p:cNvSpPr>
            <p:nvPr/>
          </p:nvSpPr>
          <p:spPr bwMode="auto">
            <a:xfrm>
              <a:off x="4472"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8" name="Rectangle 265"/>
            <p:cNvSpPr>
              <a:spLocks noChangeArrowheads="1"/>
            </p:cNvSpPr>
            <p:nvPr/>
          </p:nvSpPr>
          <p:spPr bwMode="auto">
            <a:xfrm>
              <a:off x="4472"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79" name="Rectangle 266"/>
            <p:cNvSpPr>
              <a:spLocks noChangeArrowheads="1"/>
            </p:cNvSpPr>
            <p:nvPr/>
          </p:nvSpPr>
          <p:spPr bwMode="auto">
            <a:xfrm>
              <a:off x="4480" y="2602"/>
              <a:ext cx="3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0" name="Rectangle 267"/>
            <p:cNvSpPr>
              <a:spLocks noChangeArrowheads="1"/>
            </p:cNvSpPr>
            <p:nvPr/>
          </p:nvSpPr>
          <p:spPr bwMode="auto">
            <a:xfrm>
              <a:off x="4848"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1" name="Rectangle 268"/>
            <p:cNvSpPr>
              <a:spLocks noChangeArrowheads="1"/>
            </p:cNvSpPr>
            <p:nvPr/>
          </p:nvSpPr>
          <p:spPr bwMode="auto">
            <a:xfrm>
              <a:off x="4848"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2" name="Rectangle 269"/>
            <p:cNvSpPr>
              <a:spLocks noChangeArrowheads="1"/>
            </p:cNvSpPr>
            <p:nvPr/>
          </p:nvSpPr>
          <p:spPr bwMode="auto">
            <a:xfrm>
              <a:off x="4472"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3" name="Rectangle 270"/>
            <p:cNvSpPr>
              <a:spLocks noChangeArrowheads="1"/>
            </p:cNvSpPr>
            <p:nvPr/>
          </p:nvSpPr>
          <p:spPr bwMode="auto">
            <a:xfrm>
              <a:off x="4472"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4" name="Rectangle 271"/>
            <p:cNvSpPr>
              <a:spLocks noChangeArrowheads="1"/>
            </p:cNvSpPr>
            <p:nvPr/>
          </p:nvSpPr>
          <p:spPr bwMode="auto">
            <a:xfrm>
              <a:off x="4480" y="3014"/>
              <a:ext cx="36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5" name="Rectangle 272"/>
            <p:cNvSpPr>
              <a:spLocks noChangeArrowheads="1"/>
            </p:cNvSpPr>
            <p:nvPr/>
          </p:nvSpPr>
          <p:spPr bwMode="auto">
            <a:xfrm>
              <a:off x="4848"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6" name="Rectangle 273"/>
            <p:cNvSpPr>
              <a:spLocks noChangeArrowheads="1"/>
            </p:cNvSpPr>
            <p:nvPr/>
          </p:nvSpPr>
          <p:spPr bwMode="auto">
            <a:xfrm>
              <a:off x="4848"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7" name="Rectangle 274"/>
            <p:cNvSpPr>
              <a:spLocks noChangeArrowheads="1"/>
            </p:cNvSpPr>
            <p:nvPr/>
          </p:nvSpPr>
          <p:spPr bwMode="auto">
            <a:xfrm>
              <a:off x="4472" y="2611"/>
              <a:ext cx="8"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8" name="Rectangle 275"/>
            <p:cNvSpPr>
              <a:spLocks noChangeArrowheads="1"/>
            </p:cNvSpPr>
            <p:nvPr/>
          </p:nvSpPr>
          <p:spPr bwMode="auto">
            <a:xfrm>
              <a:off x="4848" y="2611"/>
              <a:ext cx="8"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89" name="Rectangle 276"/>
            <p:cNvSpPr>
              <a:spLocks noChangeArrowheads="1"/>
            </p:cNvSpPr>
            <p:nvPr/>
          </p:nvSpPr>
          <p:spPr bwMode="auto">
            <a:xfrm>
              <a:off x="4471"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0" name="Rectangle 277"/>
            <p:cNvSpPr>
              <a:spLocks noChangeArrowheads="1"/>
            </p:cNvSpPr>
            <p:nvPr/>
          </p:nvSpPr>
          <p:spPr bwMode="auto">
            <a:xfrm>
              <a:off x="4479" y="3025"/>
              <a:ext cx="37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1" name="Rectangle 278"/>
            <p:cNvSpPr>
              <a:spLocks noChangeArrowheads="1"/>
            </p:cNvSpPr>
            <p:nvPr/>
          </p:nvSpPr>
          <p:spPr bwMode="auto">
            <a:xfrm>
              <a:off x="4856"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2" name="Rectangle 279"/>
            <p:cNvSpPr>
              <a:spLocks noChangeArrowheads="1"/>
            </p:cNvSpPr>
            <p:nvPr/>
          </p:nvSpPr>
          <p:spPr bwMode="auto">
            <a:xfrm>
              <a:off x="4856"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3" name="Rectangle 280"/>
            <p:cNvSpPr>
              <a:spLocks noChangeArrowheads="1"/>
            </p:cNvSpPr>
            <p:nvPr/>
          </p:nvSpPr>
          <p:spPr bwMode="auto">
            <a:xfrm>
              <a:off x="4864" y="2602"/>
              <a:ext cx="41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4" name="Rectangle 281"/>
            <p:cNvSpPr>
              <a:spLocks noChangeArrowheads="1"/>
            </p:cNvSpPr>
            <p:nvPr/>
          </p:nvSpPr>
          <p:spPr bwMode="auto">
            <a:xfrm>
              <a:off x="5280"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5" name="Rectangle 282"/>
            <p:cNvSpPr>
              <a:spLocks noChangeArrowheads="1"/>
            </p:cNvSpPr>
            <p:nvPr/>
          </p:nvSpPr>
          <p:spPr bwMode="auto">
            <a:xfrm>
              <a:off x="5280" y="2602"/>
              <a:ext cx="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6" name="Rectangle 283"/>
            <p:cNvSpPr>
              <a:spLocks noChangeArrowheads="1"/>
            </p:cNvSpPr>
            <p:nvPr/>
          </p:nvSpPr>
          <p:spPr bwMode="auto">
            <a:xfrm>
              <a:off x="4856"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7" name="Rectangle 284"/>
            <p:cNvSpPr>
              <a:spLocks noChangeArrowheads="1"/>
            </p:cNvSpPr>
            <p:nvPr/>
          </p:nvSpPr>
          <p:spPr bwMode="auto">
            <a:xfrm>
              <a:off x="4856"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8" name="Rectangle 285"/>
            <p:cNvSpPr>
              <a:spLocks noChangeArrowheads="1"/>
            </p:cNvSpPr>
            <p:nvPr/>
          </p:nvSpPr>
          <p:spPr bwMode="auto">
            <a:xfrm>
              <a:off x="4864" y="3014"/>
              <a:ext cx="41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99" name="Rectangle 286"/>
            <p:cNvSpPr>
              <a:spLocks noChangeArrowheads="1"/>
            </p:cNvSpPr>
            <p:nvPr/>
          </p:nvSpPr>
          <p:spPr bwMode="auto">
            <a:xfrm>
              <a:off x="5280"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0" name="Rectangle 287"/>
            <p:cNvSpPr>
              <a:spLocks noChangeArrowheads="1"/>
            </p:cNvSpPr>
            <p:nvPr/>
          </p:nvSpPr>
          <p:spPr bwMode="auto">
            <a:xfrm>
              <a:off x="5280" y="3014"/>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1" name="Rectangle 288"/>
            <p:cNvSpPr>
              <a:spLocks noChangeArrowheads="1"/>
            </p:cNvSpPr>
            <p:nvPr/>
          </p:nvSpPr>
          <p:spPr bwMode="auto">
            <a:xfrm>
              <a:off x="4856" y="2611"/>
              <a:ext cx="8"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2" name="Rectangle 289"/>
            <p:cNvSpPr>
              <a:spLocks noChangeArrowheads="1"/>
            </p:cNvSpPr>
            <p:nvPr/>
          </p:nvSpPr>
          <p:spPr bwMode="auto">
            <a:xfrm>
              <a:off x="5280" y="2611"/>
              <a:ext cx="8" cy="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3" name="Rectangle 290"/>
            <p:cNvSpPr>
              <a:spLocks noChangeArrowheads="1"/>
            </p:cNvSpPr>
            <p:nvPr/>
          </p:nvSpPr>
          <p:spPr bwMode="auto">
            <a:xfrm>
              <a:off x="4856"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4" name="Rectangle 291"/>
            <p:cNvSpPr>
              <a:spLocks noChangeArrowheads="1"/>
            </p:cNvSpPr>
            <p:nvPr/>
          </p:nvSpPr>
          <p:spPr bwMode="auto">
            <a:xfrm>
              <a:off x="4864" y="3025"/>
              <a:ext cx="42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5" name="Rectangle 292"/>
            <p:cNvSpPr>
              <a:spLocks noChangeArrowheads="1"/>
            </p:cNvSpPr>
            <p:nvPr/>
          </p:nvSpPr>
          <p:spPr bwMode="auto">
            <a:xfrm>
              <a:off x="5286" y="2643"/>
              <a:ext cx="8" cy="3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6" name="Rectangle 293"/>
            <p:cNvSpPr>
              <a:spLocks noChangeArrowheads="1"/>
            </p:cNvSpPr>
            <p:nvPr/>
          </p:nvSpPr>
          <p:spPr bwMode="auto">
            <a:xfrm>
              <a:off x="5286"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7" name="Rectangle 294"/>
            <p:cNvSpPr>
              <a:spLocks noChangeArrowheads="1"/>
            </p:cNvSpPr>
            <p:nvPr/>
          </p:nvSpPr>
          <p:spPr bwMode="auto">
            <a:xfrm>
              <a:off x="5286" y="3025"/>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208" name="Rectangle 295"/>
            <p:cNvSpPr>
              <a:spLocks noChangeArrowheads="1"/>
            </p:cNvSpPr>
            <p:nvPr/>
          </p:nvSpPr>
          <p:spPr bwMode="auto">
            <a:xfrm>
              <a:off x="1654" y="3036"/>
              <a:ext cx="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000">
                  <a:solidFill>
                    <a:srgbClr val="000000"/>
                  </a:solidFill>
                  <a:latin typeface="Times New Roman" charset="0"/>
                </a:rPr>
                <a:t> </a:t>
              </a:r>
              <a:endParaRPr lang="en-US" altLang="en-US" sz="2800">
                <a:latin typeface="Times New Roman" charset="0"/>
              </a:endParaRPr>
            </a:p>
          </p:txBody>
        </p:sp>
      </p:grpSp>
      <p:sp>
        <p:nvSpPr>
          <p:cNvPr id="48134" name="Rectangle 297"/>
          <p:cNvSpPr>
            <a:spLocks noChangeArrowheads="1"/>
          </p:cNvSpPr>
          <p:nvPr/>
        </p:nvSpPr>
        <p:spPr bwMode="auto">
          <a:xfrm>
            <a:off x="4879975" y="2741613"/>
            <a:ext cx="179388" cy="195262"/>
          </a:xfrm>
          <a:prstGeom prst="rect">
            <a:avLst/>
          </a:prstGeom>
          <a:solidFill>
            <a:srgbClr val="CCFFFF"/>
          </a:solidFill>
          <a:ln w="9525">
            <a:solidFill>
              <a:schemeClr val="bg2"/>
            </a:solidFill>
            <a:miter lim="800000"/>
            <a:headEnd/>
            <a:tailEnd/>
          </a:ln>
        </p:spPr>
        <p:txBody>
          <a:bodyPr wrap="none" anchor="ct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35" name="Rectangle 298"/>
          <p:cNvSpPr>
            <a:spLocks noChangeArrowheads="1"/>
          </p:cNvSpPr>
          <p:nvPr/>
        </p:nvSpPr>
        <p:spPr bwMode="auto">
          <a:xfrm>
            <a:off x="4864100" y="3579813"/>
            <a:ext cx="179388" cy="195262"/>
          </a:xfrm>
          <a:prstGeom prst="rect">
            <a:avLst/>
          </a:prstGeom>
          <a:solidFill>
            <a:schemeClr val="tx1"/>
          </a:solidFill>
          <a:ln w="9525">
            <a:solidFill>
              <a:schemeClr val="bg2"/>
            </a:solidFill>
            <a:miter lim="800000"/>
            <a:headEnd/>
            <a:tailEnd/>
          </a:ln>
        </p:spPr>
        <p:txBody>
          <a:bodyPr wrap="none" anchor="ct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36" name="Rectangle 299"/>
          <p:cNvSpPr>
            <a:spLocks noChangeArrowheads="1"/>
          </p:cNvSpPr>
          <p:nvPr/>
        </p:nvSpPr>
        <p:spPr bwMode="auto">
          <a:xfrm>
            <a:off x="4879975" y="4265613"/>
            <a:ext cx="179388" cy="195262"/>
          </a:xfrm>
          <a:prstGeom prst="rect">
            <a:avLst/>
          </a:prstGeom>
          <a:solidFill>
            <a:srgbClr val="FF7C80"/>
          </a:solidFill>
          <a:ln w="9525">
            <a:solidFill>
              <a:schemeClr val="bg2"/>
            </a:solidFill>
            <a:miter lim="800000"/>
            <a:headEnd/>
            <a:tailEnd/>
          </a:ln>
        </p:spPr>
        <p:txBody>
          <a:bodyPr wrap="none" anchor="ct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48137" name="Rectangle 300"/>
          <p:cNvSpPr>
            <a:spLocks noChangeArrowheads="1"/>
          </p:cNvSpPr>
          <p:nvPr/>
        </p:nvSpPr>
        <p:spPr bwMode="auto">
          <a:xfrm>
            <a:off x="4879975" y="4983163"/>
            <a:ext cx="179388" cy="195262"/>
          </a:xfrm>
          <a:prstGeom prst="rect">
            <a:avLst/>
          </a:prstGeom>
          <a:solidFill>
            <a:srgbClr val="9999FF"/>
          </a:solidFill>
          <a:ln w="9525">
            <a:solidFill>
              <a:schemeClr val="bg2"/>
            </a:solidFill>
            <a:miter lim="800000"/>
            <a:headEnd/>
            <a:tailEnd/>
          </a:ln>
        </p:spPr>
        <p:txBody>
          <a:bodyPr wrap="none" anchor="ct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endParaRPr lang="en-US" altLang="en-US" sz="2800">
              <a:latin typeface="Times New Roman" charset="0"/>
            </a:endParaRPr>
          </a:p>
        </p:txBody>
      </p:sp>
      <p:sp>
        <p:nvSpPr>
          <p:cNvPr id="276786" name="Line 306"/>
          <p:cNvSpPr>
            <a:spLocks noChangeShapeType="1"/>
          </p:cNvSpPr>
          <p:nvPr/>
        </p:nvSpPr>
        <p:spPr bwMode="auto">
          <a:xfrm>
            <a:off x="2913063" y="3240088"/>
            <a:ext cx="6230937" cy="0"/>
          </a:xfrm>
          <a:prstGeom prst="line">
            <a:avLst/>
          </a:prstGeom>
          <a:noFill/>
          <a:ln w="60325">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9" name="TextBox 298"/>
          <p:cNvSpPr txBox="1">
            <a:spLocks noChangeArrowheads="1"/>
          </p:cNvSpPr>
          <p:nvPr/>
        </p:nvSpPr>
        <p:spPr bwMode="auto">
          <a:xfrm>
            <a:off x="7524750" y="5426075"/>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000">
                <a:solidFill>
                  <a:schemeClr val="tx1"/>
                </a:solidFill>
                <a:latin typeface="ChelthmITC Bk BT" charset="0"/>
                <a:ea typeface="ＭＳ Ｐゴシック" charset="-128"/>
              </a:defRPr>
            </a:lvl1pPr>
            <a:lvl2pPr marL="742950" indent="-285750">
              <a:spcBef>
                <a:spcPct val="20000"/>
              </a:spcBef>
              <a:buChar char="–"/>
              <a:defRPr sz="3200">
                <a:solidFill>
                  <a:schemeClr val="tx1"/>
                </a:solidFill>
                <a:latin typeface="ChelthmITC Bk BT" charset="0"/>
                <a:ea typeface="ＭＳ Ｐゴシック" charset="-128"/>
              </a:defRPr>
            </a:lvl2pPr>
            <a:lvl3pPr marL="1143000" indent="-228600">
              <a:spcBef>
                <a:spcPct val="20000"/>
              </a:spcBef>
              <a:buChar char="•"/>
              <a:defRPr sz="2800">
                <a:solidFill>
                  <a:schemeClr val="tx1"/>
                </a:solidFill>
                <a:latin typeface="ChelthmITC Bk BT" charset="0"/>
                <a:ea typeface="ＭＳ Ｐゴシック" charset="-128"/>
              </a:defRPr>
            </a:lvl3pPr>
            <a:lvl4pPr marL="1600200" indent="-228600">
              <a:spcBef>
                <a:spcPct val="20000"/>
              </a:spcBef>
              <a:buChar char="–"/>
              <a:defRPr sz="2000">
                <a:solidFill>
                  <a:schemeClr val="tx1"/>
                </a:solidFill>
                <a:latin typeface="ChelthmITC Bk BT" charset="0"/>
                <a:ea typeface="ＭＳ Ｐゴシック" charset="-128"/>
              </a:defRPr>
            </a:lvl4pPr>
            <a:lvl5pPr marL="2057400" indent="-228600">
              <a:spcBef>
                <a:spcPct val="20000"/>
              </a:spcBef>
              <a:buChar char="»"/>
              <a:defRPr>
                <a:solidFill>
                  <a:schemeClr val="tx1"/>
                </a:solidFill>
                <a:latin typeface="ChelthmITC Bk BT"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ChelthmITC Bk BT"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ChelthmITC Bk BT"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ChelthmITC Bk BT"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ChelthmITC Bk BT" charset="0"/>
                <a:ea typeface="ＭＳ Ｐゴシック" charset="-128"/>
              </a:defRPr>
            </a:lvl9pPr>
          </a:lstStyle>
          <a:p>
            <a:pPr eaLnBrk="1" hangingPunct="1">
              <a:spcBef>
                <a:spcPct val="0"/>
              </a:spcBef>
              <a:buFontTx/>
              <a:buNone/>
            </a:pPr>
            <a:r>
              <a:rPr lang="en-US" altLang="en-US" sz="2800" dirty="0" err="1">
                <a:effectLst>
                  <a:outerShdw blurRad="50800" dist="38100" dir="2700000" algn="tl" rotWithShape="0">
                    <a:srgbClr val="000000">
                      <a:alpha val="43000"/>
                    </a:srgbClr>
                  </a:outerShdw>
                </a:effectLst>
                <a:latin typeface="Times New Roman" charset="0"/>
              </a:rPr>
              <a:t>PiSCES</a:t>
            </a:r>
            <a:endParaRPr lang="en-US" altLang="en-US" sz="2800" dirty="0">
              <a:effectLst>
                <a:outerShdw blurRad="50800" dist="38100" dir="2700000" algn="tl" rotWithShape="0">
                  <a:srgbClr val="000000">
                    <a:alpha val="43000"/>
                  </a:srgbClr>
                </a:outerShdw>
              </a:effectLst>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276786"/>
                                        </p:tgtEl>
                                        <p:attrNameLst>
                                          <p:attrName>style.visibility</p:attrName>
                                        </p:attrNameLst>
                                      </p:cBhvr>
                                      <p:to>
                                        <p:strVal val="visible"/>
                                      </p:to>
                                    </p:set>
                                    <p:animEffect transition="in" filter="dissolve">
                                      <p:cBhvr>
                                        <p:cTn id="12" dur="500"/>
                                        <p:tgtEl>
                                          <p:spTgt spid="276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ilemma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opioids were determined to be neither safe nor effective in CNCP, what would we replace them with?</a:t>
            </a:r>
          </a:p>
          <a:p>
            <a:r>
              <a:rPr lang="en-US" dirty="0" smtClean="0"/>
              <a:t>How would we wean millions of CNCPs off opioids?</a:t>
            </a:r>
          </a:p>
          <a:p>
            <a:r>
              <a:rPr lang="en-US" dirty="0" smtClean="0"/>
              <a:t>Who would pay for the drug treatment, hospitalizations for pain and withdrawal, loss of income and employment, and defense against the public/press likely to result from this weaning? </a:t>
            </a:r>
            <a:endParaRPr lang="en-US" dirty="0"/>
          </a:p>
        </p:txBody>
      </p:sp>
    </p:spTree>
    <p:extLst>
      <p:ext uri="{BB962C8B-B14F-4D97-AF65-F5344CB8AC3E}">
        <p14:creationId xmlns:p14="http://schemas.microsoft.com/office/powerpoint/2010/main" val="24512182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and myth about opioid prescribing policy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595776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Forces </a:t>
            </a:r>
            <a:r>
              <a:rPr lang="en-US" dirty="0"/>
              <a:t>impacting decisions</a:t>
            </a:r>
          </a:p>
        </p:txBody>
      </p:sp>
      <p:sp>
        <p:nvSpPr>
          <p:cNvPr id="3" name="Text Placeholder 2"/>
          <p:cNvSpPr>
            <a:spLocks noGrp="1"/>
          </p:cNvSpPr>
          <p:nvPr>
            <p:ph type="body" idx="1"/>
          </p:nvPr>
        </p:nvSpPr>
        <p:spPr/>
        <p:txBody>
          <a:bodyPr>
            <a:normAutofit fontScale="92500" lnSpcReduction="20000"/>
          </a:bodyPr>
          <a:lstStyle/>
          <a:p>
            <a:pPr marL="0" lvl="0" indent="0">
              <a:buNone/>
            </a:pPr>
            <a:endParaRPr lang="en-US" sz="3600" dirty="0" smtClean="0">
              <a:effectLst/>
            </a:endParaRPr>
          </a:p>
          <a:p>
            <a:pPr lvl="0"/>
            <a:r>
              <a:rPr lang="en-US" sz="3600" dirty="0" smtClean="0"/>
              <a:t>CDC</a:t>
            </a:r>
          </a:p>
          <a:p>
            <a:pPr lvl="0"/>
            <a:r>
              <a:rPr lang="en-US" sz="3600" dirty="0"/>
              <a:t>State Boards of Medicine </a:t>
            </a:r>
          </a:p>
          <a:p>
            <a:pPr lvl="0"/>
            <a:r>
              <a:rPr lang="en-US" sz="3600" dirty="0"/>
              <a:t>Food and Drug Administration </a:t>
            </a:r>
          </a:p>
          <a:p>
            <a:pPr lvl="0"/>
            <a:r>
              <a:rPr lang="en-US" sz="3600" dirty="0"/>
              <a:t>Drug Enforcement Agency </a:t>
            </a:r>
          </a:p>
          <a:p>
            <a:pPr lvl="0"/>
            <a:r>
              <a:rPr lang="en-US" sz="3600" dirty="0"/>
              <a:t>Quality improvement standards</a:t>
            </a:r>
          </a:p>
          <a:p>
            <a:pPr lvl="0"/>
            <a:r>
              <a:rPr lang="en-US" sz="3600" dirty="0"/>
              <a:t>Shrill opinions </a:t>
            </a:r>
          </a:p>
          <a:p>
            <a:pPr lvl="1"/>
            <a:r>
              <a:rPr lang="en-US" sz="2600" dirty="0"/>
              <a:t>Other physicians</a:t>
            </a:r>
          </a:p>
          <a:p>
            <a:pPr lvl="1"/>
            <a:r>
              <a:rPr lang="en-US" sz="2600" dirty="0"/>
              <a:t>Patients</a:t>
            </a:r>
          </a:p>
        </p:txBody>
      </p:sp>
    </p:spTree>
    <p:extLst>
      <p:ext uri="{BB962C8B-B14F-4D97-AF65-F5344CB8AC3E}">
        <p14:creationId xmlns:p14="http://schemas.microsoft.com/office/powerpoint/2010/main" val="11097044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Opioid Prescribing Guidelines</a:t>
            </a:r>
            <a:endParaRPr lang="en-US" dirty="0"/>
          </a:p>
        </p:txBody>
      </p:sp>
      <p:sp>
        <p:nvSpPr>
          <p:cNvPr id="5" name="Content Placeholder 4"/>
          <p:cNvSpPr>
            <a:spLocks noGrp="1"/>
          </p:cNvSpPr>
          <p:nvPr>
            <p:ph idx="1"/>
          </p:nvPr>
        </p:nvSpPr>
        <p:spPr>
          <a:xfrm>
            <a:off x="391885" y="1693223"/>
            <a:ext cx="8338457" cy="4114800"/>
          </a:xfrm>
        </p:spPr>
        <p:txBody>
          <a:bodyPr>
            <a:noAutofit/>
          </a:bodyPr>
          <a:lstStyle/>
          <a:p>
            <a:r>
              <a:rPr lang="en-US" sz="2800" dirty="0" smtClean="0"/>
              <a:t>Early Guidelines </a:t>
            </a:r>
          </a:p>
          <a:p>
            <a:pPr lvl="1"/>
            <a:r>
              <a:rPr lang="en-US" sz="2000" dirty="0" smtClean="0"/>
              <a:t>Pain societies (1990s-2000s)</a:t>
            </a:r>
          </a:p>
          <a:p>
            <a:r>
              <a:rPr lang="en-US" sz="2800" dirty="0" smtClean="0"/>
              <a:t>NHLBI Consensus Panel </a:t>
            </a:r>
          </a:p>
          <a:p>
            <a:r>
              <a:rPr lang="en-US" sz="2800" dirty="0" smtClean="0"/>
              <a:t>NIH Pathways to Prevention Workshop Recommendations</a:t>
            </a:r>
          </a:p>
          <a:p>
            <a:pPr lvl="1"/>
            <a:r>
              <a:rPr lang="en-US" sz="2000" dirty="0" smtClean="0"/>
              <a:t>2014</a:t>
            </a:r>
          </a:p>
          <a:p>
            <a:r>
              <a:rPr lang="en-US" sz="2800" dirty="0" smtClean="0"/>
              <a:t>Interagency Pain Research Coordinating Committee Recommendations</a:t>
            </a:r>
          </a:p>
          <a:p>
            <a:pPr lvl="1"/>
            <a:r>
              <a:rPr lang="en-US" sz="2000" dirty="0" smtClean="0"/>
              <a:t>2015</a:t>
            </a:r>
          </a:p>
          <a:p>
            <a:r>
              <a:rPr lang="en-US" sz="2800" dirty="0" smtClean="0"/>
              <a:t>CDC Opioid Prescribing Guidelines</a:t>
            </a:r>
          </a:p>
          <a:p>
            <a:pPr lvl="1"/>
            <a:r>
              <a:rPr lang="en-US" sz="2000" dirty="0" smtClean="0"/>
              <a:t>2016</a:t>
            </a:r>
            <a:endParaRPr lang="en-US" sz="2000" dirty="0"/>
          </a:p>
        </p:txBody>
      </p:sp>
    </p:spTree>
    <p:extLst>
      <p:ext uri="{BB962C8B-B14F-4D97-AF65-F5344CB8AC3E}">
        <p14:creationId xmlns:p14="http://schemas.microsoft.com/office/powerpoint/2010/main" val="127982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ABC59B-7588-CB44-AE00-E2BEECEE5FF3}"/>
              </a:ext>
            </a:extLst>
          </p:cNvPr>
          <p:cNvSpPr>
            <a:spLocks noGrp="1"/>
          </p:cNvSpPr>
          <p:nvPr>
            <p:ph type="title"/>
          </p:nvPr>
        </p:nvSpPr>
        <p:spPr>
          <a:xfrm>
            <a:off x="282575" y="430213"/>
            <a:ext cx="8675688" cy="1143000"/>
          </a:xfrm>
        </p:spPr>
        <p:txBody>
          <a:bodyPr>
            <a:normAutofit fontScale="90000"/>
          </a:bodyPr>
          <a:lstStyle/>
          <a:p>
            <a:r>
              <a:rPr lang="en-US" sz="4400" dirty="0">
                <a:latin typeface="ChelthmITC Bk BT" charset="0"/>
              </a:rPr>
              <a:t>NHLBI Expert Consensus Panel, 2014</a:t>
            </a:r>
          </a:p>
        </p:txBody>
      </p:sp>
      <p:sp>
        <p:nvSpPr>
          <p:cNvPr id="3" name="Content Placeholder 2">
            <a:extLst>
              <a:ext uri="{FF2B5EF4-FFF2-40B4-BE49-F238E27FC236}">
                <a16:creationId xmlns="" xmlns:a16="http://schemas.microsoft.com/office/drawing/2014/main" id="{5E2DCDC9-B459-4845-A999-B926855ECF9B}"/>
              </a:ext>
            </a:extLst>
          </p:cNvPr>
          <p:cNvSpPr>
            <a:spLocks noGrp="1"/>
          </p:cNvSpPr>
          <p:nvPr>
            <p:ph idx="1"/>
          </p:nvPr>
        </p:nvSpPr>
        <p:spPr>
          <a:xfrm>
            <a:off x="392113" y="1573213"/>
            <a:ext cx="8337550" cy="4114800"/>
          </a:xfrm>
        </p:spPr>
        <p:txBody>
          <a:bodyPr>
            <a:noAutofit/>
          </a:bodyPr>
          <a:lstStyle/>
          <a:p>
            <a:pPr>
              <a:lnSpc>
                <a:spcPct val="120000"/>
              </a:lnSpc>
            </a:pPr>
            <a:r>
              <a:rPr lang="en-US" sz="1800" dirty="0">
                <a:effectLst/>
                <a:latin typeface="ChelthmITC Bk BT" charset="0"/>
              </a:rPr>
              <a:t>Eligible Studies reviewed</a:t>
            </a:r>
          </a:p>
          <a:p>
            <a:pPr lvl="1">
              <a:lnSpc>
                <a:spcPct val="120000"/>
              </a:lnSpc>
            </a:pPr>
            <a:r>
              <a:rPr lang="en-US" sz="1400" dirty="0">
                <a:effectLst/>
                <a:latin typeface="ChelthmITC Bk BT" charset="0"/>
              </a:rPr>
              <a:t>32 RCTs with more than 1,800 people of all ages</a:t>
            </a:r>
          </a:p>
          <a:p>
            <a:pPr lvl="1">
              <a:lnSpc>
                <a:spcPct val="120000"/>
              </a:lnSpc>
            </a:pPr>
            <a:r>
              <a:rPr lang="en-US" sz="1400" dirty="0">
                <a:effectLst/>
                <a:latin typeface="ChelthmITC Bk BT" charset="0"/>
              </a:rPr>
              <a:t>34 observational studies</a:t>
            </a:r>
          </a:p>
          <a:p>
            <a:pPr lvl="1">
              <a:lnSpc>
                <a:spcPct val="120000"/>
              </a:lnSpc>
            </a:pPr>
            <a:r>
              <a:rPr lang="en-US" sz="1400" dirty="0">
                <a:effectLst/>
                <a:latin typeface="ChelthmITC Bk BT" charset="0"/>
              </a:rPr>
              <a:t>30 case reports</a:t>
            </a:r>
          </a:p>
          <a:p>
            <a:pPr>
              <a:lnSpc>
                <a:spcPct val="120000"/>
              </a:lnSpc>
            </a:pPr>
            <a:r>
              <a:rPr lang="en-US" sz="1800" dirty="0">
                <a:effectLst/>
                <a:latin typeface="ChelthmITC Bk BT" charset="0"/>
              </a:rPr>
              <a:t>Highest quality evidence, strongest recommendation for </a:t>
            </a:r>
            <a:r>
              <a:rPr lang="en-US" sz="1800" u="sng" dirty="0">
                <a:effectLst/>
                <a:latin typeface="ChelthmITC Bk BT" charset="0"/>
              </a:rPr>
              <a:t>opioids within 30-60 minutes of arrival in the Emergency Department</a:t>
            </a:r>
            <a:r>
              <a:rPr lang="en-US" sz="1800" dirty="0">
                <a:effectLst/>
                <a:latin typeface="ChelthmITC Bk BT" charset="0"/>
              </a:rPr>
              <a:t>.</a:t>
            </a:r>
          </a:p>
          <a:p>
            <a:pPr lvl="1">
              <a:lnSpc>
                <a:spcPct val="120000"/>
              </a:lnSpc>
            </a:pPr>
            <a:r>
              <a:rPr lang="en-US" sz="1400" dirty="0">
                <a:effectLst/>
                <a:latin typeface="ChelthmITC Bk BT" charset="0"/>
              </a:rPr>
              <a:t>Evidence from several RCTs and observational studies supports opioids for VOCs. </a:t>
            </a:r>
          </a:p>
          <a:p>
            <a:pPr lvl="1">
              <a:lnSpc>
                <a:spcPct val="120000"/>
              </a:lnSpc>
            </a:pPr>
            <a:r>
              <a:rPr lang="en-US" sz="1400" dirty="0">
                <a:effectLst/>
                <a:latin typeface="ChelthmITC Bk BT" charset="0"/>
              </a:rPr>
              <a:t>Indirect, high-quality evidence from populations without SCD also supports opioids for VOCs. </a:t>
            </a:r>
          </a:p>
          <a:p>
            <a:pPr>
              <a:lnSpc>
                <a:spcPct val="120000"/>
              </a:lnSpc>
            </a:pPr>
            <a:r>
              <a:rPr lang="en-US" sz="1800" dirty="0">
                <a:effectLst/>
                <a:latin typeface="ChelthmITC Bk BT" charset="0"/>
              </a:rPr>
              <a:t>RCTs and observational studies support NSAIDs, were conflicting, but reduced pain decreased LOS</a:t>
            </a:r>
          </a:p>
          <a:p>
            <a:pPr>
              <a:lnSpc>
                <a:spcPct val="120000"/>
              </a:lnSpc>
            </a:pPr>
            <a:r>
              <a:rPr lang="en-US" sz="1800" dirty="0">
                <a:effectLst/>
                <a:latin typeface="ChelthmITC Bk BT" charset="0"/>
              </a:rPr>
              <a:t>Several RCTs and </a:t>
            </a:r>
            <a:r>
              <a:rPr lang="en-US" sz="1800" dirty="0" err="1">
                <a:effectLst/>
                <a:latin typeface="ChelthmITC Bk BT" charset="0"/>
              </a:rPr>
              <a:t>observ</a:t>
            </a:r>
            <a:r>
              <a:rPr lang="en-US" sz="1800" dirty="0">
                <a:effectLst/>
                <a:latin typeface="ChelthmITC Bk BT" charset="0"/>
              </a:rPr>
              <a:t>.</a:t>
            </a:r>
            <a:r>
              <a:rPr lang="ja-JP" altLang="en-US" sz="1800" dirty="0">
                <a:effectLst/>
                <a:latin typeface="ChelthmITC Bk BT" charset="0"/>
              </a:rPr>
              <a:t>’</a:t>
            </a:r>
            <a:r>
              <a:rPr lang="en-US" sz="1800" dirty="0">
                <a:effectLst/>
                <a:latin typeface="ChelthmITC Bk BT" charset="0"/>
              </a:rPr>
              <a:t>s support the use of </a:t>
            </a:r>
            <a:r>
              <a:rPr lang="en-US" sz="1800" u="sng" dirty="0">
                <a:effectLst/>
                <a:latin typeface="ChelthmITC Bk BT" charset="0"/>
              </a:rPr>
              <a:t>around-the-clock dosing </a:t>
            </a:r>
            <a:r>
              <a:rPr lang="en-US" sz="1800" dirty="0" err="1">
                <a:effectLst/>
                <a:latin typeface="ChelthmITC Bk BT" charset="0"/>
              </a:rPr>
              <a:t>vs</a:t>
            </a:r>
            <a:r>
              <a:rPr lang="en-US" sz="1800" dirty="0">
                <a:effectLst/>
                <a:latin typeface="ChelthmITC Bk BT" charset="0"/>
              </a:rPr>
              <a:t> intermittent for VOCs.</a:t>
            </a:r>
          </a:p>
          <a:p>
            <a:pPr lvl="1">
              <a:buFontTx/>
              <a:buChar char="•"/>
            </a:pPr>
            <a:r>
              <a:rPr lang="en-US" sz="1000" dirty="0">
                <a:effectLst/>
                <a:latin typeface="ChelthmITC Bk BT" charset="0"/>
                <a:cs typeface="ＭＳ Ｐゴシック" charset="0"/>
              </a:rPr>
              <a:t>National Institutes of Health. U.S. Department of Health and Human Services. Evidence-based Management of Sickle Cell Disease. Expert Panel Report. 2014</a:t>
            </a:r>
          </a:p>
          <a:p>
            <a:pPr lvl="1">
              <a:buFontTx/>
              <a:buChar char="•"/>
            </a:pPr>
            <a:r>
              <a:rPr lang="en-US" sz="1000" dirty="0">
                <a:effectLst/>
                <a:latin typeface="ChelthmITC Bk BT" charset="0"/>
              </a:rPr>
              <a:t>Yawn BP, Buchanan GR, </a:t>
            </a:r>
            <a:r>
              <a:rPr lang="en-US" sz="1000" dirty="0" err="1">
                <a:effectLst/>
                <a:latin typeface="ChelthmITC Bk BT" charset="0"/>
              </a:rPr>
              <a:t>Afenyi</a:t>
            </a:r>
            <a:r>
              <a:rPr lang="en-US" sz="1000" dirty="0">
                <a:effectLst/>
                <a:latin typeface="ChelthmITC Bk BT" charset="0"/>
              </a:rPr>
              <a:t>-Annan AN, </a:t>
            </a:r>
            <a:r>
              <a:rPr lang="en-US" sz="1000" dirty="0" err="1">
                <a:effectLst/>
                <a:latin typeface="ChelthmITC Bk BT" charset="0"/>
              </a:rPr>
              <a:t>Ballas</a:t>
            </a:r>
            <a:r>
              <a:rPr lang="en-US" sz="1000" dirty="0">
                <a:effectLst/>
                <a:latin typeface="ChelthmITC Bk BT" charset="0"/>
              </a:rPr>
              <a:t> SK, </a:t>
            </a:r>
            <a:r>
              <a:rPr lang="en-US" sz="1000" dirty="0" err="1">
                <a:effectLst/>
                <a:latin typeface="ChelthmITC Bk BT" charset="0"/>
              </a:rPr>
              <a:t>Hassell</a:t>
            </a:r>
            <a:r>
              <a:rPr lang="en-US" sz="1000" dirty="0">
                <a:effectLst/>
                <a:latin typeface="ChelthmITC Bk BT" charset="0"/>
              </a:rPr>
              <a:t> KL, James AH, Jordan L, </a:t>
            </a:r>
            <a:r>
              <a:rPr lang="en-US" sz="1000" dirty="0" err="1">
                <a:effectLst/>
                <a:latin typeface="ChelthmITC Bk BT" charset="0"/>
              </a:rPr>
              <a:t>Lanzkron</a:t>
            </a:r>
            <a:r>
              <a:rPr lang="en-US" sz="1000" dirty="0">
                <a:effectLst/>
                <a:latin typeface="ChelthmITC Bk BT" charset="0"/>
              </a:rPr>
              <a:t> SM, </a:t>
            </a:r>
            <a:r>
              <a:rPr lang="en-US" sz="1000" dirty="0" err="1">
                <a:effectLst/>
                <a:latin typeface="ChelthmITC Bk BT" charset="0"/>
              </a:rPr>
              <a:t>Lottenberg</a:t>
            </a:r>
            <a:r>
              <a:rPr lang="en-US" sz="1000" dirty="0">
                <a:effectLst/>
                <a:latin typeface="ChelthmITC Bk BT" charset="0"/>
              </a:rPr>
              <a:t> R, Savage WJ, Tanabe PJ, Ware RE, </a:t>
            </a:r>
            <a:r>
              <a:rPr lang="en-US" sz="1000" dirty="0" err="1">
                <a:effectLst/>
                <a:latin typeface="ChelthmITC Bk BT" charset="0"/>
              </a:rPr>
              <a:t>Murad</a:t>
            </a:r>
            <a:r>
              <a:rPr lang="en-US" sz="1000" dirty="0">
                <a:effectLst/>
                <a:latin typeface="ChelthmITC Bk BT" charset="0"/>
              </a:rPr>
              <a:t> MH, Goldsmith  JC, Ortiz E, </a:t>
            </a:r>
            <a:r>
              <a:rPr lang="en-US" sz="1000" dirty="0" err="1">
                <a:effectLst/>
                <a:latin typeface="ChelthmITC Bk BT" charset="0"/>
              </a:rPr>
              <a:t>Fulwood</a:t>
            </a:r>
            <a:r>
              <a:rPr lang="en-US" sz="1000" dirty="0">
                <a:effectLst/>
                <a:latin typeface="ChelthmITC Bk BT" charset="0"/>
              </a:rPr>
              <a:t> R, Horton A, John-</a:t>
            </a:r>
            <a:r>
              <a:rPr lang="en-US" sz="1000" dirty="0" err="1">
                <a:effectLst/>
                <a:latin typeface="ChelthmITC Bk BT" charset="0"/>
              </a:rPr>
              <a:t>Sowah</a:t>
            </a:r>
            <a:r>
              <a:rPr lang="en-US" sz="1000" dirty="0">
                <a:effectLst/>
                <a:latin typeface="ChelthmITC Bk BT" charset="0"/>
              </a:rPr>
              <a:t> J. Management of sickle cell disease: summary of the 2014 evidence-based report by expert panel members. JAMA. 2014 Sep 10;312(10):1033-48. </a:t>
            </a:r>
            <a:r>
              <a:rPr lang="en-US" sz="1000" dirty="0" err="1">
                <a:effectLst/>
                <a:latin typeface="ChelthmITC Bk BT" charset="0"/>
              </a:rPr>
              <a:t>doi</a:t>
            </a:r>
            <a:r>
              <a:rPr lang="en-US" sz="1000" dirty="0">
                <a:effectLst/>
                <a:latin typeface="ChelthmITC Bk BT" charset="0"/>
              </a:rPr>
              <a:t>: 10.1001/jama.2014.10517. Review. Erratum in: JAMA. 2015 Feb 17;313(7):729. JAMA. 2014 Nov 12;312(18):1932. PubMed PMID: 25203083.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05" y="464256"/>
            <a:ext cx="8773056" cy="1078710"/>
          </a:xfrm>
        </p:spPr>
        <p:txBody>
          <a:bodyP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3600" dirty="0" err="1" smtClean="0">
                <a:effectLst>
                  <a:outerShdw blurRad="50800" dist="38100" dir="2700000" algn="tl" rotWithShape="0">
                    <a:prstClr val="black">
                      <a:alpha val="40000"/>
                    </a:prstClr>
                  </a:outerShdw>
                </a:effectLst>
              </a:rPr>
              <a:t>LtOT</a:t>
            </a:r>
            <a:r>
              <a:rPr lang="en-US" sz="3600" dirty="0" smtClean="0">
                <a:effectLst>
                  <a:outerShdw blurRad="50800" dist="38100" dir="2700000" algn="tl" rotWithShape="0">
                    <a:prstClr val="black">
                      <a:alpha val="40000"/>
                    </a:prstClr>
                  </a:outerShdw>
                </a:effectLst>
              </a:rPr>
              <a:t> for CNCP: Systematic Review for NIH Pathways to Prevention Workshop 2015</a:t>
            </a:r>
          </a:p>
          <a:p>
            <a:endParaRPr lang="en-US" sz="3600" dirty="0">
              <a:effectLst>
                <a:outerShdw blurRad="50800" dist="38100" dir="2700000" algn="tl" rotWithShape="0">
                  <a:prstClr val="black">
                    <a:alpha val="40000"/>
                  </a:prstClr>
                </a:outerShdw>
              </a:effectLst>
            </a:endParaRPr>
          </a:p>
        </p:txBody>
      </p:sp>
      <p:sp>
        <p:nvSpPr>
          <p:cNvPr id="3" name="Text Placeholder 2"/>
          <p:cNvSpPr>
            <a:spLocks noGrp="1"/>
          </p:cNvSpPr>
          <p:nvPr>
            <p:ph type="body" idx="1"/>
          </p:nvPr>
        </p:nvSpPr>
        <p:spPr>
          <a:xfrm>
            <a:off x="666749" y="1841273"/>
            <a:ext cx="8261811" cy="4822149"/>
          </a:xfrm>
        </p:spPr>
        <p:txBody>
          <a:bodyPr>
            <a:normAutofit fontScale="92500"/>
          </a:bodyPr>
          <a:lstStyle/>
          <a:p>
            <a:r>
              <a:rPr lang="en-US" sz="2800" b="1" dirty="0" smtClean="0">
                <a:effectLst>
                  <a:outerShdw blurRad="50800" dist="38100" dir="2700000" algn="tl" rotWithShape="0">
                    <a:srgbClr val="000000">
                      <a:alpha val="78000"/>
                    </a:srgbClr>
                  </a:outerShdw>
                </a:effectLst>
              </a:rPr>
              <a:t>Conclusion: </a:t>
            </a:r>
            <a:r>
              <a:rPr lang="en-US" sz="2800" dirty="0" smtClean="0">
                <a:effectLst>
                  <a:outerShdw blurRad="50800" dist="38100" dir="2700000" algn="tl" rotWithShape="0">
                    <a:srgbClr val="000000">
                      <a:alpha val="78000"/>
                    </a:srgbClr>
                  </a:outerShdw>
                </a:effectLst>
              </a:rPr>
              <a:t>Evidence is insufficient to determine the effectiveness of </a:t>
            </a:r>
            <a:r>
              <a:rPr lang="en-US" sz="2800" dirty="0" err="1" smtClean="0">
                <a:effectLst>
                  <a:outerShdw blurRad="50800" dist="38100" dir="2700000" algn="tl" rotWithShape="0">
                    <a:srgbClr val="000000">
                      <a:alpha val="78000"/>
                    </a:srgbClr>
                  </a:outerShdw>
                </a:effectLst>
              </a:rPr>
              <a:t>LtOT</a:t>
            </a:r>
            <a:r>
              <a:rPr lang="en-US" sz="2800" dirty="0" smtClean="0">
                <a:effectLst>
                  <a:outerShdw blurRad="50800" dist="38100" dir="2700000" algn="tl" rotWithShape="0">
                    <a:srgbClr val="000000">
                      <a:alpha val="78000"/>
                    </a:srgbClr>
                  </a:outerShdw>
                </a:effectLst>
              </a:rPr>
              <a:t> for improving CNCP and function. </a:t>
            </a:r>
          </a:p>
          <a:p>
            <a:r>
              <a:rPr lang="en-US" sz="2800" dirty="0" smtClean="0">
                <a:effectLst>
                  <a:outerShdw blurRad="50800" dist="38100" dir="2700000" algn="tl" rotWithShape="0">
                    <a:srgbClr val="000000">
                      <a:alpha val="78000"/>
                    </a:srgbClr>
                  </a:outerShdw>
                </a:effectLst>
              </a:rPr>
              <a:t>Evidence supports a dose-dependent risk for serious harms. </a:t>
            </a:r>
          </a:p>
          <a:p>
            <a:pPr lvl="1"/>
            <a:r>
              <a:rPr lang="en-US" sz="2400" dirty="0" smtClean="0"/>
              <a:t>Meta analysis could not be done</a:t>
            </a:r>
          </a:p>
          <a:p>
            <a:pPr lvl="1"/>
            <a:r>
              <a:rPr lang="en-US" sz="2400" dirty="0" smtClean="0"/>
              <a:t>Publication bias could not be assessed</a:t>
            </a:r>
          </a:p>
          <a:p>
            <a:pPr lvl="1"/>
            <a:r>
              <a:rPr lang="en-US" sz="2400" u="sng" dirty="0" smtClean="0"/>
              <a:t>No placebo-controlled trials met inclusion criteria</a:t>
            </a:r>
          </a:p>
          <a:p>
            <a:pPr lvl="1"/>
            <a:r>
              <a:rPr lang="en-US" sz="2400" dirty="0" smtClean="0"/>
              <a:t>Evidence was lacking for many comparisons and outcomes </a:t>
            </a:r>
          </a:p>
          <a:p>
            <a:pPr lvl="1"/>
            <a:r>
              <a:rPr lang="en-US" sz="2400" dirty="0" smtClean="0"/>
              <a:t>Observational studies limited ability to address potential confounding</a:t>
            </a:r>
          </a:p>
          <a:p>
            <a:pPr lvl="2"/>
            <a:r>
              <a:rPr lang="en-US" sz="1200" b="1" dirty="0"/>
              <a:t>Chou R, Turner JA, Devine EB, Hansen RN, Sullivan SD, </a:t>
            </a:r>
            <a:r>
              <a:rPr lang="en-US" sz="1200" b="1" dirty="0" err="1"/>
              <a:t>Blazina</a:t>
            </a:r>
            <a:r>
              <a:rPr lang="en-US" sz="1200" b="1" dirty="0"/>
              <a:t> I, Dana T</a:t>
            </a:r>
            <a:r>
              <a:rPr lang="en-US" sz="1200" b="1" dirty="0" smtClean="0"/>
              <a:t>, </a:t>
            </a:r>
            <a:r>
              <a:rPr lang="en-US" sz="1200" b="1" dirty="0" err="1" smtClean="0"/>
              <a:t>Bougatsos</a:t>
            </a:r>
            <a:r>
              <a:rPr lang="en-US" sz="1200" b="1" dirty="0" smtClean="0"/>
              <a:t> </a:t>
            </a:r>
            <a:r>
              <a:rPr lang="en-US" sz="1200" b="1" dirty="0"/>
              <a:t>C, </a:t>
            </a:r>
            <a:r>
              <a:rPr lang="en-US" sz="1200" b="1" dirty="0" err="1"/>
              <a:t>Deyo</a:t>
            </a:r>
            <a:r>
              <a:rPr lang="en-US" sz="1200" b="1" dirty="0"/>
              <a:t> RA. The effectiveness and risks of long-term opioid therapy </a:t>
            </a:r>
            <a:r>
              <a:rPr lang="en-US" sz="1200" b="1" dirty="0" smtClean="0"/>
              <a:t>for chronic </a:t>
            </a:r>
            <a:r>
              <a:rPr lang="en-US" sz="1200" b="1" dirty="0"/>
              <a:t>pain: a systematic review for a National Institutes of Health Pathways </a:t>
            </a:r>
            <a:r>
              <a:rPr lang="en-US" sz="1200" b="1" dirty="0" smtClean="0"/>
              <a:t>to Prevention </a:t>
            </a:r>
            <a:r>
              <a:rPr lang="en-US" sz="1200" b="1" dirty="0"/>
              <a:t>Workshop. Ann Intern Med. 2015 Feb 17;162(4):276-86. doi</a:t>
            </a:r>
            <a:r>
              <a:rPr lang="en-US" sz="1200" b="1" dirty="0" smtClean="0"/>
              <a:t>:10.7326</a:t>
            </a:r>
            <a:r>
              <a:rPr lang="en-US" sz="1200" b="1" dirty="0"/>
              <a:t>/M14-2559. Review. PubMed PMID: 25581257.</a:t>
            </a:r>
            <a:endParaRPr lang="en-US" sz="4300" b="1" dirty="0" smtClean="0">
              <a:effectLst/>
            </a:endParaRPr>
          </a:p>
          <a:p>
            <a:endParaRPr lang="en-US" sz="3600" dirty="0"/>
          </a:p>
        </p:txBody>
      </p:sp>
    </p:spTree>
    <p:extLst>
      <p:ext uri="{BB962C8B-B14F-4D97-AF65-F5344CB8AC3E}">
        <p14:creationId xmlns:p14="http://schemas.microsoft.com/office/powerpoint/2010/main" val="732242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sz="4000" dirty="0">
                <a:ea typeface="ＭＳ Ｐゴシック" charset="-128"/>
              </a:rPr>
              <a:t>The Interagency Pain Research Coordinating Committee (IPRCC</a:t>
            </a:r>
            <a:r>
              <a:rPr lang="en-US" altLang="en-US" sz="4000" dirty="0" smtClean="0">
                <a:ea typeface="ＭＳ Ｐゴシック" charset="-128"/>
              </a:rPr>
              <a:t>) 2015</a:t>
            </a:r>
            <a:endParaRPr lang="en-US" altLang="en-US" sz="4000" dirty="0">
              <a:ea typeface="ＭＳ Ｐゴシック" charset="-128"/>
            </a:endParaRPr>
          </a:p>
        </p:txBody>
      </p:sp>
      <p:sp>
        <p:nvSpPr>
          <p:cNvPr id="3" name="Content Placeholder 2"/>
          <p:cNvSpPr>
            <a:spLocks noGrp="1"/>
          </p:cNvSpPr>
          <p:nvPr>
            <p:ph idx="1"/>
          </p:nvPr>
        </p:nvSpPr>
        <p:spPr/>
        <p:txBody>
          <a:bodyPr>
            <a:normAutofit fontScale="77500" lnSpcReduction="20000"/>
          </a:bodyPr>
          <a:lstStyle/>
          <a:p>
            <a:pPr>
              <a:defRPr/>
            </a:pPr>
            <a:r>
              <a:rPr lang="en-US" altLang="en-US" sz="2400" dirty="0">
                <a:ea typeface="ＭＳ Ｐゴシック" charset="-128"/>
              </a:rPr>
              <a:t>Federal advisory committee </a:t>
            </a:r>
          </a:p>
          <a:p>
            <a:pPr>
              <a:defRPr/>
            </a:pPr>
            <a:r>
              <a:rPr lang="en-US" altLang="en-US" sz="2400" dirty="0">
                <a:ea typeface="ＭＳ Ｐゴシック" charset="-128"/>
              </a:rPr>
              <a:t>Created by the Department of Health and Human Services</a:t>
            </a:r>
          </a:p>
          <a:p>
            <a:pPr>
              <a:defRPr/>
            </a:pPr>
            <a:r>
              <a:rPr lang="en-US" altLang="en-US" sz="2400" dirty="0">
                <a:ea typeface="ＭＳ Ｐゴシック" charset="-128"/>
              </a:rPr>
              <a:t>Goals</a:t>
            </a:r>
          </a:p>
          <a:p>
            <a:pPr lvl="1">
              <a:defRPr/>
            </a:pPr>
            <a:r>
              <a:rPr lang="en-US" altLang="en-US" sz="2400" dirty="0">
                <a:ea typeface="ＭＳ Ｐゴシック" charset="-128"/>
              </a:rPr>
              <a:t>Enhance pain research efforts and </a:t>
            </a:r>
          </a:p>
          <a:p>
            <a:pPr lvl="1">
              <a:defRPr/>
            </a:pPr>
            <a:r>
              <a:rPr lang="en-US" altLang="en-US" sz="2400" dirty="0">
                <a:ea typeface="ＭＳ Ｐゴシック" charset="-128"/>
              </a:rPr>
              <a:t>Promote collaboration across the government, </a:t>
            </a:r>
          </a:p>
          <a:p>
            <a:pPr lvl="1">
              <a:defRPr/>
            </a:pPr>
            <a:r>
              <a:rPr lang="en-US" altLang="en-US" sz="2400" dirty="0">
                <a:ea typeface="ＭＳ Ｐゴシック" charset="-128"/>
              </a:rPr>
              <a:t>Ultimately, advance the fundamental understanding of pain and improve pain-related treatment </a:t>
            </a:r>
            <a:r>
              <a:rPr lang="en-US" altLang="en-US" sz="2400" dirty="0" smtClean="0">
                <a:ea typeface="ＭＳ Ｐゴシック" charset="-128"/>
              </a:rPr>
              <a:t>strategies</a:t>
            </a:r>
          </a:p>
          <a:p>
            <a:pPr>
              <a:defRPr/>
            </a:pPr>
            <a:r>
              <a:rPr lang="en-US" altLang="en-US" dirty="0" smtClean="0">
                <a:ea typeface="ＭＳ Ｐゴシック" charset="-128"/>
              </a:rPr>
              <a:t>Summary: </a:t>
            </a:r>
          </a:p>
          <a:p>
            <a:pPr lvl="1">
              <a:defRPr/>
            </a:pPr>
            <a:r>
              <a:rPr lang="en-US" dirty="0"/>
              <a:t>E</a:t>
            </a:r>
            <a:r>
              <a:rPr lang="en-US" dirty="0" smtClean="0"/>
              <a:t>ndorsed </a:t>
            </a:r>
            <a:r>
              <a:rPr lang="en-US" dirty="0"/>
              <a:t>a population-based, disease management approach to pain care that is delivered by integrated, interdisciplinary, patient- centered teams and is consistent with real-world experience. </a:t>
            </a:r>
            <a:endParaRPr lang="en-US" altLang="en-US" dirty="0" smtClean="0">
              <a:ea typeface="ＭＳ Ｐゴシック" charset="-128"/>
            </a:endParaRPr>
          </a:p>
          <a:p>
            <a:pPr>
              <a:defRPr/>
            </a:pPr>
            <a:r>
              <a:rPr lang="en-US" altLang="en-US" u="sng" dirty="0" smtClean="0">
                <a:ea typeface="ＭＳ Ｐゴシック" charset="-128"/>
              </a:rPr>
              <a:t>Did not address </a:t>
            </a:r>
            <a:r>
              <a:rPr lang="en-US" altLang="en-US" u="sng" dirty="0" err="1" smtClean="0">
                <a:ea typeface="ＭＳ Ｐゴシック" charset="-128"/>
              </a:rPr>
              <a:t>LtOT</a:t>
            </a:r>
            <a:r>
              <a:rPr lang="en-US" altLang="en-US" u="sng" dirty="0" smtClean="0">
                <a:ea typeface="ＭＳ Ｐゴシック" charset="-128"/>
              </a:rPr>
              <a:t> for CNCP</a:t>
            </a:r>
            <a:endParaRPr lang="en-US" altLang="en-US" sz="2400" dirty="0" smtClean="0">
              <a:ea typeface="ＭＳ Ｐゴシック" charset="-128"/>
            </a:endParaRPr>
          </a:p>
          <a:p>
            <a:pPr marL="400050" lvl="1" indent="0">
              <a:defRPr/>
            </a:pPr>
            <a:r>
              <a:rPr lang="en-US" altLang="en-US" sz="2000" dirty="0" smtClean="0">
                <a:ea typeface="ＭＳ Ｐゴシック" charset="-128"/>
              </a:rPr>
              <a:t>Released May 20th, 2015  </a:t>
            </a:r>
          </a:p>
          <a:p>
            <a:pPr marL="400050" lvl="1" indent="0">
              <a:defRPr/>
            </a:pPr>
            <a:r>
              <a:rPr lang="en-US" altLang="en-US" sz="2000" dirty="0" smtClean="0">
                <a:ea typeface="ＭＳ Ｐゴシック" charset="-128"/>
              </a:rPr>
              <a:t>http://</a:t>
            </a:r>
            <a:r>
              <a:rPr lang="en-US" altLang="en-US" sz="2000" dirty="0" err="1" smtClean="0">
                <a:ea typeface="ＭＳ Ｐゴシック" charset="-128"/>
              </a:rPr>
              <a:t>iprcc.nih.gov</a:t>
            </a:r>
            <a:r>
              <a:rPr lang="en-US" altLang="en-US" sz="2000" dirty="0" smtClean="0">
                <a:ea typeface="ＭＳ Ｐゴシック" charset="-128"/>
              </a:rPr>
              <a:t>/</a:t>
            </a:r>
            <a:r>
              <a:rPr lang="en-US" altLang="en-US" sz="2000" dirty="0" err="1" smtClean="0">
                <a:ea typeface="ＭＳ Ｐゴシック" charset="-128"/>
              </a:rPr>
              <a:t>National_Pain_Strategy</a:t>
            </a:r>
            <a:r>
              <a:rPr lang="en-US" altLang="en-US" sz="2000" dirty="0" smtClean="0">
                <a:ea typeface="ＭＳ Ｐゴシック" charset="-128"/>
              </a:rPr>
              <a:t>/</a:t>
            </a:r>
            <a:r>
              <a:rPr lang="en-US" altLang="en-US" sz="2000" dirty="0" err="1" smtClean="0">
                <a:ea typeface="ＭＳ Ｐゴシック" charset="-128"/>
              </a:rPr>
              <a:t>NPS_Main.htm</a:t>
            </a:r>
            <a:endParaRPr lang="en-US" altLang="en-US" sz="2000" dirty="0" smtClean="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9144000" cy="1143000"/>
          </a:xfrm>
        </p:spPr>
        <p:txBody>
          <a:bodyPr>
            <a:normAutofit fontScale="90000"/>
          </a:bodyPr>
          <a:lstStyle/>
          <a:p>
            <a:pPr>
              <a:defRPr/>
            </a:pPr>
            <a:r>
              <a:rPr lang="en-US" altLang="en-US" dirty="0" smtClean="0">
                <a:ea typeface="ＭＳ Ｐゴシック" charset="-128"/>
              </a:rPr>
              <a:t>IPRCC NIH Pain in SCD </a:t>
            </a:r>
            <a:r>
              <a:rPr lang="en-US" altLang="en-US" dirty="0" err="1" smtClean="0">
                <a:ea typeface="ＭＳ Ｐゴシック" charset="-128"/>
              </a:rPr>
              <a:t>Portofolio</a:t>
            </a:r>
            <a:r>
              <a:rPr lang="en-US" altLang="en-US" dirty="0" smtClean="0">
                <a:ea typeface="ＭＳ Ｐゴシック" charset="-128"/>
              </a:rPr>
              <a:t> </a:t>
            </a:r>
            <a:r>
              <a:rPr lang="en-US" altLang="en-US" dirty="0">
                <a:ea typeface="ＭＳ Ｐゴシック" charset="-128"/>
              </a:rPr>
              <a:t>Analysis</a:t>
            </a:r>
            <a:r>
              <a:rPr lang="en-US" altLang="en-US" dirty="0" smtClean="0">
                <a:ea typeface="ＭＳ Ｐゴシック" charset="-128"/>
              </a:rPr>
              <a:t>: Gaps </a:t>
            </a:r>
            <a:r>
              <a:rPr lang="en-US" altLang="en-US" dirty="0">
                <a:ea typeface="ＭＳ Ｐゴシック" charset="-128"/>
              </a:rPr>
              <a:t>&amp; Opportunities </a:t>
            </a:r>
          </a:p>
        </p:txBody>
      </p:sp>
      <p:sp>
        <p:nvSpPr>
          <p:cNvPr id="3" name="Content Placeholder 2"/>
          <p:cNvSpPr>
            <a:spLocks noGrp="1"/>
          </p:cNvSpPr>
          <p:nvPr>
            <p:ph idx="1"/>
          </p:nvPr>
        </p:nvSpPr>
        <p:spPr>
          <a:xfrm>
            <a:off x="349250" y="1776413"/>
            <a:ext cx="8504238" cy="4114800"/>
          </a:xfrm>
        </p:spPr>
        <p:txBody>
          <a:bodyPr>
            <a:normAutofit fontScale="92500" lnSpcReduction="10000"/>
          </a:bodyPr>
          <a:lstStyle/>
          <a:p>
            <a:pPr>
              <a:defRPr/>
            </a:pPr>
            <a:r>
              <a:rPr lang="en-US" altLang="en-US" sz="3200">
                <a:latin typeface="Arial" charset="0"/>
                <a:ea typeface="ＭＳ Ｐゴシック" charset="-128"/>
              </a:rPr>
              <a:t>Missing studies characterizing SCD pain phenotype(s) or diagnosis/case definitions</a:t>
            </a:r>
          </a:p>
          <a:p>
            <a:pPr lvl="1">
              <a:defRPr/>
            </a:pPr>
            <a:r>
              <a:rPr lang="en-US" altLang="en-US" sz="2400">
                <a:latin typeface="Arial" charset="0"/>
                <a:ea typeface="ＭＳ Ｐゴシック" charset="-128"/>
              </a:rPr>
              <a:t>Ischemic nocioceptive</a:t>
            </a:r>
          </a:p>
          <a:p>
            <a:pPr lvl="1">
              <a:defRPr/>
            </a:pPr>
            <a:r>
              <a:rPr lang="en-US" altLang="en-US" sz="2400">
                <a:latin typeface="Arial" charset="0"/>
                <a:ea typeface="ＭＳ Ｐゴシック" charset="-128"/>
              </a:rPr>
              <a:t>neurological</a:t>
            </a:r>
          </a:p>
          <a:p>
            <a:pPr lvl="1">
              <a:defRPr/>
            </a:pPr>
            <a:r>
              <a:rPr lang="en-US" altLang="en-US" sz="2400">
                <a:latin typeface="Arial" charset="0"/>
                <a:ea typeface="ＭＳ Ｐゴシック" charset="-128"/>
              </a:rPr>
              <a:t>inflammatory</a:t>
            </a:r>
          </a:p>
          <a:p>
            <a:pPr lvl="1">
              <a:defRPr/>
            </a:pPr>
            <a:r>
              <a:rPr lang="en-US" altLang="en-US" sz="2400">
                <a:latin typeface="Arial" charset="0"/>
                <a:ea typeface="ＭＳ Ｐゴシック" charset="-128"/>
              </a:rPr>
              <a:t>Biobehavioral</a:t>
            </a:r>
          </a:p>
          <a:p>
            <a:pPr lvl="1">
              <a:defRPr/>
            </a:pPr>
            <a:r>
              <a:rPr lang="en-US" altLang="en-US" sz="2400">
                <a:latin typeface="Arial" charset="0"/>
                <a:ea typeface="ＭＳ Ｐゴシック" charset="-128"/>
              </a:rPr>
              <a:t>psychosocial </a:t>
            </a:r>
          </a:p>
          <a:p>
            <a:pPr>
              <a:defRPr/>
            </a:pPr>
            <a:r>
              <a:rPr lang="en-US" altLang="en-US" sz="3200">
                <a:latin typeface="Arial" charset="0"/>
                <a:ea typeface="ＭＳ Ｐゴシック" charset="-128"/>
              </a:rPr>
              <a:t>Missing studies developing analgesics, device, and therapy delivery systems targeted at these mechanisms.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Recommendations  3/16</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Intended for Primary Care Providers: Internists, Family Practitioners, and Mid-levels (NP, PA)  in OUTPATIENT setting</a:t>
            </a:r>
          </a:p>
          <a:p>
            <a:r>
              <a:rPr lang="en-US" dirty="0" smtClean="0"/>
              <a:t>Not for cancer pain, palliative care, end-of-life care</a:t>
            </a:r>
          </a:p>
          <a:p>
            <a:r>
              <a:rPr lang="en-US" dirty="0" smtClean="0"/>
              <a:t>Age &gt;18 years!</a:t>
            </a:r>
          </a:p>
          <a:p>
            <a:r>
              <a:rPr lang="en-US" dirty="0" smtClean="0"/>
              <a:t>Voluntary </a:t>
            </a:r>
            <a:r>
              <a:rPr lang="en-US" b="1" dirty="0" smtClean="0"/>
              <a:t>Guidelines</a:t>
            </a:r>
            <a:r>
              <a:rPr lang="en-US" dirty="0" smtClean="0"/>
              <a:t>!</a:t>
            </a:r>
          </a:p>
          <a:p>
            <a:r>
              <a:rPr lang="en-US" dirty="0" smtClean="0"/>
              <a:t>Define chronic pain as lasting “&gt;3 months or past the time of normal tissue healing”</a:t>
            </a:r>
          </a:p>
          <a:p>
            <a:r>
              <a:rPr lang="en-US" dirty="0" smtClean="0"/>
              <a:t>Not the first (or last): APS/AAPM, ASA, VA, Washington State have all published their own guidelines</a:t>
            </a:r>
          </a:p>
          <a:p>
            <a:r>
              <a:rPr lang="en-US" dirty="0" smtClean="0"/>
              <a:t>“Offers clarity on recommendations” </a:t>
            </a:r>
          </a:p>
          <a:p>
            <a:r>
              <a:rPr lang="en-US" dirty="0" smtClean="0"/>
              <a:t>GRADE method of clinical evidence</a:t>
            </a:r>
            <a:endParaRPr lang="en-US" dirty="0"/>
          </a:p>
        </p:txBody>
      </p:sp>
    </p:spTree>
    <p:extLst>
      <p:ext uri="{BB962C8B-B14F-4D97-AF65-F5344CB8AC3E}">
        <p14:creationId xmlns:p14="http://schemas.microsoft.com/office/powerpoint/2010/main" val="6417360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CDC Opioid Guidelines, March 2016</a:t>
            </a:r>
            <a:endParaRPr lang="en-US" dirty="0"/>
          </a:p>
        </p:txBody>
      </p:sp>
      <p:sp>
        <p:nvSpPr>
          <p:cNvPr id="7" name="Content Placeholder 6"/>
          <p:cNvSpPr>
            <a:spLocks noGrp="1"/>
          </p:cNvSpPr>
          <p:nvPr>
            <p:ph idx="1"/>
          </p:nvPr>
        </p:nvSpPr>
        <p:spPr>
          <a:xfrm>
            <a:off x="596900" y="2052638"/>
            <a:ext cx="7842250" cy="4114800"/>
          </a:xfrm>
        </p:spPr>
        <p:txBody>
          <a:bodyPr/>
          <a:lstStyle/>
          <a:p>
            <a:r>
              <a:rPr lang="en-US" sz="2800" dirty="0" err="1"/>
              <a:t>Nonopioid</a:t>
            </a:r>
            <a:r>
              <a:rPr lang="en-US" sz="2800" dirty="0"/>
              <a:t> therapy is preferred for chronic pain outside of active cancer, palliative, and end-of-life care.</a:t>
            </a:r>
          </a:p>
          <a:p>
            <a:r>
              <a:rPr lang="en-US" sz="2800" dirty="0"/>
              <a:t>When opioids are used, the lowest possible effective dosage should be prescribed to reduce risks of opioid use disorder and overdose.</a:t>
            </a:r>
          </a:p>
          <a:p>
            <a:r>
              <a:rPr lang="en-US" sz="2800" dirty="0"/>
              <a:t>Providers should always exercise caution when prescribing opioids and monitor all patients closely.</a:t>
            </a:r>
          </a:p>
        </p:txBody>
      </p:sp>
    </p:spTree>
    <p:extLst>
      <p:ext uri="{BB962C8B-B14F-4D97-AF65-F5344CB8AC3E}">
        <p14:creationId xmlns:p14="http://schemas.microsoft.com/office/powerpoint/2010/main" val="45767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smtClean="0"/>
              <a:t>Chronic Non-Cancer Pain </a:t>
            </a:r>
            <a:r>
              <a:rPr lang="en-US" dirty="0"/>
              <a:t>(CNCP) </a:t>
            </a:r>
          </a:p>
        </p:txBody>
      </p:sp>
      <p:sp>
        <p:nvSpPr>
          <p:cNvPr id="3" name="Text Placeholder 2"/>
          <p:cNvSpPr>
            <a:spLocks noGrp="1"/>
          </p:cNvSpPr>
          <p:nvPr>
            <p:ph type="body" idx="1"/>
          </p:nvPr>
        </p:nvSpPr>
        <p:spPr>
          <a:xfrm>
            <a:off x="457199" y="1600200"/>
            <a:ext cx="8405157" cy="4940332"/>
          </a:xfrm>
        </p:spPr>
        <p:txBody>
          <a:bodyPr>
            <a:normAutofit fontScale="62500" lnSpcReduction="20000"/>
          </a:bodyPr>
          <a:lstStyle/>
          <a:p>
            <a:r>
              <a:rPr lang="en-US" sz="3800" dirty="0" smtClean="0">
                <a:solidFill>
                  <a:srgbClr val="FFD847"/>
                </a:solidFill>
              </a:rPr>
              <a:t>Pain that persists past the normal time of healing. </a:t>
            </a:r>
          </a:p>
          <a:p>
            <a:pPr lvl="1"/>
            <a:r>
              <a:rPr lang="en-US" dirty="0" smtClean="0"/>
              <a:t>In practice this may be less than </a:t>
            </a:r>
            <a:r>
              <a:rPr lang="en-US" u="sng" dirty="0" smtClean="0"/>
              <a:t>one month</a:t>
            </a:r>
            <a:r>
              <a:rPr lang="en-US" dirty="0" smtClean="0"/>
              <a:t>: 1994</a:t>
            </a:r>
          </a:p>
          <a:p>
            <a:pPr lvl="1"/>
            <a:r>
              <a:rPr lang="en-US" dirty="0"/>
              <a:t>M</a:t>
            </a:r>
            <a:r>
              <a:rPr lang="en-US" dirty="0" smtClean="0"/>
              <a:t>ore often, more than </a:t>
            </a:r>
            <a:r>
              <a:rPr lang="en-US" u="sng" dirty="0" smtClean="0"/>
              <a:t>six months</a:t>
            </a:r>
            <a:r>
              <a:rPr lang="en-US" dirty="0" smtClean="0"/>
              <a:t>: 1994</a:t>
            </a:r>
          </a:p>
          <a:p>
            <a:pPr lvl="1"/>
            <a:r>
              <a:rPr lang="en-US" dirty="0"/>
              <a:t>N</a:t>
            </a:r>
            <a:r>
              <a:rPr lang="en-US" dirty="0" smtClean="0"/>
              <a:t>onmalignant pain, </a:t>
            </a:r>
            <a:r>
              <a:rPr lang="en-US" u="sng" dirty="0" smtClean="0"/>
              <a:t>three months </a:t>
            </a:r>
            <a:r>
              <a:rPr lang="en-US" dirty="0" smtClean="0"/>
              <a:t>is the most convenient point of division </a:t>
            </a:r>
          </a:p>
          <a:p>
            <a:pPr lvl="1"/>
            <a:r>
              <a:rPr lang="en-US" dirty="0"/>
              <a:t>R</a:t>
            </a:r>
            <a:r>
              <a:rPr lang="en-US" dirty="0" smtClean="0"/>
              <a:t>esearch purposes </a:t>
            </a:r>
            <a:r>
              <a:rPr lang="en-US" u="sng" dirty="0" smtClean="0"/>
              <a:t>six months </a:t>
            </a:r>
            <a:r>
              <a:rPr lang="en-US" dirty="0" smtClean="0"/>
              <a:t>will often be preferred</a:t>
            </a:r>
            <a:endParaRPr lang="en-US" dirty="0" smtClean="0">
              <a:solidFill>
                <a:srgbClr val="FFFFCC"/>
              </a:solidFill>
              <a:latin typeface="Arial"/>
            </a:endParaRPr>
          </a:p>
          <a:p>
            <a:pPr lvl="2"/>
            <a:r>
              <a:rPr lang="en-US" dirty="0" smtClean="0">
                <a:solidFill>
                  <a:srgbClr val="FFFFCC"/>
                </a:solidFill>
                <a:latin typeface="Arial"/>
              </a:rPr>
              <a:t>International </a:t>
            </a:r>
            <a:r>
              <a:rPr lang="en-US" dirty="0">
                <a:solidFill>
                  <a:srgbClr val="FFFFCC"/>
                </a:solidFill>
                <a:latin typeface="Arial"/>
              </a:rPr>
              <a:t>Association for the Study of </a:t>
            </a:r>
            <a:r>
              <a:rPr lang="en-US" dirty="0" smtClean="0">
                <a:solidFill>
                  <a:srgbClr val="FFFFCC"/>
                </a:solidFill>
                <a:latin typeface="Arial"/>
              </a:rPr>
              <a:t>Pain. Classification of Chronic Pain, Second Edition (revised) </a:t>
            </a:r>
          </a:p>
          <a:p>
            <a:pPr lvl="3"/>
            <a:r>
              <a:rPr lang="en-US" dirty="0">
                <a:solidFill>
                  <a:srgbClr val="FFFFCC"/>
                </a:solidFill>
                <a:latin typeface="Arial"/>
                <a:hlinkClick r:id="rId2"/>
              </a:rPr>
              <a:t>https://www.iasp-pain.org/PublicationsNews/Content.aspx?ItemNumber=</a:t>
            </a:r>
            <a:r>
              <a:rPr lang="en-US" dirty="0" smtClean="0">
                <a:solidFill>
                  <a:srgbClr val="FFFFCC"/>
                </a:solidFill>
                <a:latin typeface="Arial"/>
                <a:hlinkClick r:id="rId2"/>
              </a:rPr>
              <a:t>1673</a:t>
            </a:r>
            <a:endParaRPr lang="en-US" dirty="0" smtClean="0">
              <a:solidFill>
                <a:srgbClr val="FFFFCC"/>
              </a:solidFill>
              <a:latin typeface="Arial"/>
            </a:endParaRPr>
          </a:p>
          <a:p>
            <a:pPr lvl="3"/>
            <a:r>
              <a:rPr lang="en-US" dirty="0" err="1" smtClean="0"/>
              <a:t>Bonica</a:t>
            </a:r>
            <a:r>
              <a:rPr lang="en-US" dirty="0" smtClean="0"/>
              <a:t> </a:t>
            </a:r>
            <a:r>
              <a:rPr lang="en-US" dirty="0"/>
              <a:t>1953, </a:t>
            </a:r>
            <a:r>
              <a:rPr lang="en-US" dirty="0" smtClean="0"/>
              <a:t>1979</a:t>
            </a:r>
            <a:endParaRPr lang="en-US" dirty="0" smtClean="0">
              <a:solidFill>
                <a:srgbClr val="FFFFCC"/>
              </a:solidFill>
              <a:latin typeface="Arial"/>
            </a:endParaRPr>
          </a:p>
          <a:p>
            <a:pPr lvl="0"/>
            <a:r>
              <a:rPr lang="en-US" dirty="0" smtClean="0">
                <a:solidFill>
                  <a:srgbClr val="FFFFCC"/>
                </a:solidFill>
                <a:latin typeface="Arial"/>
              </a:rPr>
              <a:t>Common </a:t>
            </a:r>
            <a:endParaRPr lang="en-US" dirty="0">
              <a:solidFill>
                <a:srgbClr val="FFFFCC"/>
              </a:solidFill>
              <a:latin typeface="Arial"/>
            </a:endParaRPr>
          </a:p>
          <a:p>
            <a:pPr lvl="0"/>
            <a:r>
              <a:rPr lang="en-US" dirty="0">
                <a:solidFill>
                  <a:srgbClr val="FFFFCC"/>
                </a:solidFill>
                <a:latin typeface="Arial"/>
              </a:rPr>
              <a:t>Significant burden to adult patients </a:t>
            </a:r>
          </a:p>
          <a:p>
            <a:pPr lvl="0"/>
            <a:r>
              <a:rPr lang="en-US" dirty="0">
                <a:solidFill>
                  <a:srgbClr val="FFFFCC"/>
                </a:solidFill>
                <a:latin typeface="Arial"/>
              </a:rPr>
              <a:t>Known to lower quality of life </a:t>
            </a:r>
          </a:p>
          <a:p>
            <a:pPr lvl="0"/>
            <a:r>
              <a:rPr lang="en-US" dirty="0" smtClean="0">
                <a:solidFill>
                  <a:srgbClr val="FFFFCC"/>
                </a:solidFill>
                <a:latin typeface="Arial"/>
              </a:rPr>
              <a:t>Poorly managed</a:t>
            </a:r>
          </a:p>
          <a:p>
            <a:pPr lvl="1"/>
            <a:r>
              <a:rPr lang="en-US" sz="2800" dirty="0" smtClean="0">
                <a:solidFill>
                  <a:srgbClr val="FFFFCC"/>
                </a:solidFill>
                <a:latin typeface="Arial"/>
                <a:sym typeface="Wingdings"/>
              </a:rPr>
              <a:t></a:t>
            </a:r>
            <a:r>
              <a:rPr lang="en-US" sz="2800" dirty="0" smtClean="0">
                <a:solidFill>
                  <a:srgbClr val="FFFFCC"/>
                </a:solidFill>
                <a:latin typeface="Arial"/>
              </a:rPr>
              <a:t>anxiety and distress related to poor treatment</a:t>
            </a:r>
          </a:p>
          <a:p>
            <a:pPr lvl="1"/>
            <a:r>
              <a:rPr lang="en-US" sz="2800" dirty="0" smtClean="0">
                <a:solidFill>
                  <a:srgbClr val="FFFFCC"/>
                </a:solidFill>
                <a:latin typeface="Arial"/>
                <a:sym typeface="Wingdings"/>
              </a:rPr>
              <a:t></a:t>
            </a:r>
            <a:r>
              <a:rPr lang="en-US" sz="2800" dirty="0" smtClean="0">
                <a:solidFill>
                  <a:srgbClr val="FFFFCC"/>
                </a:solidFill>
                <a:latin typeface="Arial"/>
              </a:rPr>
              <a:t>negative long-term psychological effects</a:t>
            </a:r>
          </a:p>
          <a:p>
            <a:pPr lvl="2" indent="-285750">
              <a:buFontTx/>
              <a:buChar char="–"/>
            </a:pPr>
            <a:r>
              <a:rPr lang="en-US" sz="2000" dirty="0" err="1" smtClean="0">
                <a:solidFill>
                  <a:srgbClr val="FFFFCC"/>
                </a:solidFill>
                <a:latin typeface="Arial"/>
              </a:rPr>
              <a:t>Kowal</a:t>
            </a:r>
            <a:r>
              <a:rPr lang="en-US" sz="2000" dirty="0">
                <a:solidFill>
                  <a:srgbClr val="FFFFCC"/>
                </a:solidFill>
                <a:latin typeface="Arial"/>
              </a:rPr>
              <a:t>, John, et al. "Self-perceived burden in chronic pain: Relevance, prevalence, and predictors." Pain 153.8 (2012): 1735-1741.</a:t>
            </a:r>
          </a:p>
          <a:p>
            <a:pPr lvl="2" indent="-285750">
              <a:buFontTx/>
              <a:buChar char="–"/>
            </a:pPr>
            <a:r>
              <a:rPr lang="en-US" sz="2000" dirty="0">
                <a:solidFill>
                  <a:srgbClr val="FFFFCC"/>
                </a:solidFill>
                <a:latin typeface="Arial"/>
              </a:rPr>
              <a:t>Ferrell BR. The impact of pain on quality of life. </a:t>
            </a:r>
            <a:r>
              <a:rPr lang="en-US" sz="2000" dirty="0" err="1">
                <a:solidFill>
                  <a:srgbClr val="FFFFCC"/>
                </a:solidFill>
                <a:latin typeface="Arial"/>
              </a:rPr>
              <a:t>Nurs</a:t>
            </a:r>
            <a:r>
              <a:rPr lang="en-US" sz="2000" dirty="0">
                <a:solidFill>
                  <a:srgbClr val="FFFFCC"/>
                </a:solidFill>
                <a:latin typeface="Arial"/>
              </a:rPr>
              <a:t> </a:t>
            </a:r>
            <a:r>
              <a:rPr lang="en-US" sz="2000" dirty="0" err="1">
                <a:solidFill>
                  <a:srgbClr val="FFFFCC"/>
                </a:solidFill>
                <a:latin typeface="Arial"/>
              </a:rPr>
              <a:t>Clin</a:t>
            </a:r>
            <a:r>
              <a:rPr lang="en-US" sz="2000" dirty="0">
                <a:solidFill>
                  <a:srgbClr val="FFFFCC"/>
                </a:solidFill>
                <a:latin typeface="Arial"/>
              </a:rPr>
              <a:t> North Am. 1995;30(4):609-24</a:t>
            </a:r>
            <a:r>
              <a:rPr lang="en-US" sz="2000" dirty="0" smtClean="0">
                <a:solidFill>
                  <a:srgbClr val="FFFFCC"/>
                </a:solidFill>
                <a:latin typeface="Arial"/>
              </a:rPr>
              <a:t>.</a:t>
            </a:r>
            <a:endParaRPr lang="en-US" sz="2800" dirty="0" smtClean="0">
              <a:effectLst/>
            </a:endParaRPr>
          </a:p>
        </p:txBody>
      </p:sp>
    </p:spTree>
    <p:extLst>
      <p:ext uri="{BB962C8B-B14F-4D97-AF65-F5344CB8AC3E}">
        <p14:creationId xmlns:p14="http://schemas.microsoft.com/office/powerpoint/2010/main" val="1070339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334" y="2413338"/>
            <a:ext cx="5116666" cy="3046988"/>
          </a:xfrm>
          <a:prstGeom prst="rect">
            <a:avLst/>
          </a:prstGeom>
        </p:spPr>
        <p:txBody>
          <a:bodyPr wrap="square">
            <a:spAutoFit/>
          </a:bodyPr>
          <a:lstStyle/>
          <a:p>
            <a:r>
              <a:rPr lang="en-US" sz="2400" dirty="0">
                <a:effectLst>
                  <a:outerShdw blurRad="50800" dist="38100" dir="2700000" algn="tl" rotWithShape="0">
                    <a:srgbClr val="000000">
                      <a:alpha val="43000"/>
                    </a:srgbClr>
                  </a:outerShdw>
                </a:effectLst>
                <a:latin typeface="Helvetica"/>
              </a:rPr>
              <a:t>On Thursday, </a:t>
            </a:r>
            <a:r>
              <a:rPr lang="en-US" sz="2400" dirty="0" smtClean="0">
                <a:effectLst>
                  <a:outerShdw blurRad="50800" dist="38100" dir="2700000" algn="tl" rotWithShape="0">
                    <a:srgbClr val="000000">
                      <a:alpha val="43000"/>
                    </a:srgbClr>
                  </a:outerShdw>
                </a:effectLst>
                <a:latin typeface="Helvetica"/>
              </a:rPr>
              <a:t>3/16/2016 the </a:t>
            </a:r>
            <a:r>
              <a:rPr lang="en-US" sz="2400" dirty="0">
                <a:effectLst>
                  <a:outerShdw blurRad="50800" dist="38100" dir="2700000" algn="tl" rotWithShape="0">
                    <a:srgbClr val="000000">
                      <a:alpha val="43000"/>
                    </a:srgbClr>
                  </a:outerShdw>
                </a:effectLst>
                <a:latin typeface="Helvetica"/>
              </a:rPr>
              <a:t>U.S. Food and Drug Administration began requiring warning labels on opioids and benzodiazepines — nearly 400 products in total — with information about the potentially fatal consequences of taking these medications at the same time.</a:t>
            </a:r>
          </a:p>
        </p:txBody>
      </p:sp>
    </p:spTree>
    <p:extLst>
      <p:ext uri="{BB962C8B-B14F-4D97-AF65-F5344CB8AC3E}">
        <p14:creationId xmlns:p14="http://schemas.microsoft.com/office/powerpoint/2010/main" val="9270537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guidelines came to be:</a:t>
            </a:r>
            <a:endParaRPr lang="en-US" dirty="0"/>
          </a:p>
        </p:txBody>
      </p:sp>
      <p:sp>
        <p:nvSpPr>
          <p:cNvPr id="3" name="Content Placeholder 2"/>
          <p:cNvSpPr>
            <a:spLocks noGrp="1"/>
          </p:cNvSpPr>
          <p:nvPr>
            <p:ph idx="1"/>
          </p:nvPr>
        </p:nvSpPr>
        <p:spPr/>
        <p:txBody>
          <a:bodyPr>
            <a:normAutofit fontScale="92500" lnSpcReduction="20000"/>
          </a:bodyPr>
          <a:lstStyle/>
          <a:p>
            <a:r>
              <a:rPr lang="en-US" dirty="0"/>
              <a:t>G</a:t>
            </a:r>
            <a:r>
              <a:rPr lang="en-US" dirty="0" smtClean="0"/>
              <a:t>uidelines drawn up from research 2008 to 2014</a:t>
            </a:r>
          </a:p>
          <a:p>
            <a:r>
              <a:rPr lang="en-US" dirty="0" smtClean="0"/>
              <a:t>“Core Expert Group”</a:t>
            </a:r>
          </a:p>
          <a:p>
            <a:pPr lvl="1"/>
            <a:r>
              <a:rPr lang="en-US" dirty="0" smtClean="0"/>
              <a:t>Subject matter experts (“appropriate academic/clinical training, proven scientific excellence in opioid prescribing”, representatives of primary care professional societies/state agencies</a:t>
            </a:r>
          </a:p>
          <a:p>
            <a:pPr lvl="1"/>
            <a:r>
              <a:rPr lang="en-US" dirty="0" smtClean="0"/>
              <a:t>CDC excluded anyone with conflict of interest or perceived conflict of interest</a:t>
            </a:r>
          </a:p>
          <a:p>
            <a:pPr lvl="1"/>
            <a:r>
              <a:rPr lang="en-US" dirty="0"/>
              <a:t>O</a:t>
            </a:r>
            <a:r>
              <a:rPr lang="en-US" dirty="0" smtClean="0"/>
              <a:t>ffered their guidance on draft recommendations: no voting/consensus</a:t>
            </a:r>
          </a:p>
          <a:p>
            <a:pPr lvl="1"/>
            <a:r>
              <a:rPr lang="en-US" dirty="0" smtClean="0"/>
              <a:t>CDC chose what to change or not; they had no preview of final draft</a:t>
            </a:r>
          </a:p>
        </p:txBody>
      </p:sp>
    </p:spTree>
    <p:extLst>
      <p:ext uri="{BB962C8B-B14F-4D97-AF65-F5344CB8AC3E}">
        <p14:creationId xmlns:p14="http://schemas.microsoft.com/office/powerpoint/2010/main" val="99474904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CDC Guideline Negative Impacts</a:t>
            </a:r>
            <a:br>
              <a:rPr lang="en-US" dirty="0" smtClean="0"/>
            </a:br>
            <a:endParaRPr lang="en-US" sz="2200" dirty="0">
              <a:effectLst/>
            </a:endParaRPr>
          </a:p>
        </p:txBody>
      </p:sp>
      <p:sp>
        <p:nvSpPr>
          <p:cNvPr id="5" name="Content Placeholder 4"/>
          <p:cNvSpPr>
            <a:spLocks noGrp="1"/>
          </p:cNvSpPr>
          <p:nvPr>
            <p:ph idx="1"/>
          </p:nvPr>
        </p:nvSpPr>
        <p:spPr>
          <a:xfrm>
            <a:off x="457200" y="2512438"/>
            <a:ext cx="8229600" cy="3613725"/>
          </a:xfrm>
        </p:spPr>
        <p:txBody>
          <a:bodyPr>
            <a:normAutofit/>
          </a:bodyPr>
          <a:lstStyle/>
          <a:p>
            <a:r>
              <a:rPr lang="en-US" dirty="0"/>
              <a:t>F</a:t>
            </a:r>
            <a:r>
              <a:rPr lang="en-US" dirty="0" smtClean="0"/>
              <a:t>or </a:t>
            </a:r>
            <a:r>
              <a:rPr lang="en-US" dirty="0"/>
              <a:t>the sickle cell community, the most egregious CDC guideline relates to morphine milligram equivalents (MME)/day of prescribed opioid.  </a:t>
            </a:r>
            <a:endParaRPr lang="en-US" dirty="0" smtClean="0"/>
          </a:p>
          <a:p>
            <a:pPr lvl="1"/>
            <a:r>
              <a:rPr lang="en-US" dirty="0" smtClean="0"/>
              <a:t>Lifetime of Rx, high tolerant, no evidence of high opioid-related mortality</a:t>
            </a:r>
            <a:endParaRPr lang="en-US" dirty="0"/>
          </a:p>
        </p:txBody>
      </p:sp>
    </p:spTree>
    <p:extLst>
      <p:ext uri="{BB962C8B-B14F-4D97-AF65-F5344CB8AC3E}">
        <p14:creationId xmlns:p14="http://schemas.microsoft.com/office/powerpoint/2010/main" val="18660000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lang="sk-SK" dirty="0" smtClean="0"/>
              <a:t> Most </a:t>
            </a:r>
            <a:r>
              <a:rPr lang="sk-SK" dirty="0" err="1" smtClean="0"/>
              <a:t>Egregious</a:t>
            </a:r>
            <a:r>
              <a:rPr lang="sk-SK" dirty="0" smtClean="0"/>
              <a:t> CDC </a:t>
            </a:r>
            <a:r>
              <a:rPr lang="sk-SK" dirty="0" err="1" smtClean="0"/>
              <a:t>Guideline</a:t>
            </a:r>
            <a:r>
              <a:rPr lang="en-US" dirty="0" smtClean="0"/>
              <a:t>—</a:t>
            </a:r>
            <a:r>
              <a:rPr lang="sk-SK" dirty="0" err="1" smtClean="0"/>
              <a:t>Dose</a:t>
            </a:r>
            <a:r>
              <a:rPr lang="sk-SK" dirty="0" smtClean="0"/>
              <a:t> </a:t>
            </a:r>
            <a:r>
              <a:rPr lang="sk-SK" dirty="0" err="1" smtClean="0"/>
              <a:t>Limitation</a:t>
            </a:r>
            <a:endParaRPr lang="en-US" dirty="0"/>
          </a:p>
        </p:txBody>
      </p:sp>
      <p:sp>
        <p:nvSpPr>
          <p:cNvPr id="3" name="Content Placeholder 2"/>
          <p:cNvSpPr>
            <a:spLocks noGrp="1"/>
          </p:cNvSpPr>
          <p:nvPr>
            <p:ph idx="1"/>
          </p:nvPr>
        </p:nvSpPr>
        <p:spPr>
          <a:xfrm>
            <a:off x="314074" y="1297183"/>
            <a:ext cx="8520972" cy="5407203"/>
          </a:xfrm>
        </p:spPr>
        <p:txBody>
          <a:bodyPr>
            <a:normAutofit fontScale="92500" lnSpcReduction="20000"/>
          </a:bodyPr>
          <a:lstStyle/>
          <a:p>
            <a:pPr>
              <a:lnSpc>
                <a:spcPct val="120000"/>
              </a:lnSpc>
            </a:pPr>
            <a:r>
              <a:rPr lang="sk-SK" dirty="0" smtClean="0"/>
              <a:t>When opioids are started, clinicians should prescribe the lowest effective dosage. </a:t>
            </a:r>
          </a:p>
          <a:p>
            <a:pPr>
              <a:lnSpc>
                <a:spcPct val="120000"/>
              </a:lnSpc>
            </a:pPr>
            <a:r>
              <a:rPr lang="sk-SK" dirty="0" smtClean="0"/>
              <a:t>Clinicians should use caution when prescribing opioids at any dosage, should carefully reassess evidence of individual benefits and risks when considering increasing dosage to ≥50 morphine milligram equivalents (MME)/day </a:t>
            </a:r>
          </a:p>
          <a:p>
            <a:pPr>
              <a:lnSpc>
                <a:spcPct val="120000"/>
              </a:lnSpc>
            </a:pPr>
            <a:r>
              <a:rPr lang="sk-SK" dirty="0" smtClean="0"/>
              <a:t>Clinicians should </a:t>
            </a:r>
            <a:r>
              <a:rPr lang="sk-SK" u="sng" dirty="0" smtClean="0"/>
              <a:t>avoid increasing dosage to ≥90 MME/day or carefully justify a decision to titrate dosage to ≥90 MME/day</a:t>
            </a:r>
            <a:r>
              <a:rPr lang="sk-SK" dirty="0" smtClean="0"/>
              <a:t> </a:t>
            </a:r>
          </a:p>
          <a:p>
            <a:pPr lvl="1">
              <a:lnSpc>
                <a:spcPct val="120000"/>
              </a:lnSpc>
            </a:pPr>
            <a:r>
              <a:rPr lang="sk-SK" dirty="0"/>
              <a:t>R</a:t>
            </a:r>
            <a:r>
              <a:rPr lang="sk-SK" dirty="0" smtClean="0"/>
              <a:t>ecommendation category: A</a:t>
            </a:r>
            <a:r>
              <a:rPr lang="sk-SK" u="sng" dirty="0" smtClean="0"/>
              <a:t>, evidence type: 3.</a:t>
            </a:r>
          </a:p>
        </p:txBody>
      </p:sp>
    </p:spTree>
    <p:extLst>
      <p:ext uri="{BB962C8B-B14F-4D97-AF65-F5344CB8AC3E}">
        <p14:creationId xmlns:p14="http://schemas.microsoft.com/office/powerpoint/2010/main" val="15869031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sk-SK" dirty="0" smtClean="0"/>
              <a:t> </a:t>
            </a:r>
            <a:r>
              <a:rPr lang="sk-SK" dirty="0" err="1" smtClean="0"/>
              <a:t>Problem</a:t>
            </a:r>
            <a:r>
              <a:rPr lang="sk-SK" dirty="0" smtClean="0"/>
              <a:t> </a:t>
            </a:r>
            <a:r>
              <a:rPr lang="sk-SK" dirty="0" err="1" smtClean="0"/>
              <a:t>with</a:t>
            </a:r>
            <a:r>
              <a:rPr lang="sk-SK" dirty="0" smtClean="0"/>
              <a:t> </a:t>
            </a:r>
            <a:r>
              <a:rPr lang="sk-SK" dirty="0" err="1" smtClean="0"/>
              <a:t>the</a:t>
            </a:r>
            <a:r>
              <a:rPr lang="sk-SK" dirty="0" smtClean="0"/>
              <a:t> </a:t>
            </a:r>
            <a:r>
              <a:rPr lang="sk-SK" dirty="0" err="1" smtClean="0"/>
              <a:t>Dose</a:t>
            </a:r>
            <a:r>
              <a:rPr lang="sk-SK" dirty="0" smtClean="0"/>
              <a:t> </a:t>
            </a:r>
            <a:r>
              <a:rPr lang="sk-SK" dirty="0" err="1" smtClean="0"/>
              <a:t>Limitation</a:t>
            </a:r>
            <a:r>
              <a:rPr lang="sk-SK" dirty="0" smtClean="0"/>
              <a:t> Guideline-1</a:t>
            </a:r>
            <a:endParaRPr lang="en-US" dirty="0"/>
          </a:p>
        </p:txBody>
      </p:sp>
      <p:sp>
        <p:nvSpPr>
          <p:cNvPr id="3" name="Content Placeholder 2"/>
          <p:cNvSpPr>
            <a:spLocks noGrp="1"/>
          </p:cNvSpPr>
          <p:nvPr>
            <p:ph idx="1"/>
          </p:nvPr>
        </p:nvSpPr>
        <p:spPr/>
        <p:txBody>
          <a:bodyPr>
            <a:normAutofit fontScale="77500" lnSpcReduction="20000"/>
          </a:bodyPr>
          <a:lstStyle/>
          <a:p>
            <a:r>
              <a:rPr lang="sk-SK" dirty="0" smtClean="0"/>
              <a:t>The adjusted hazard ratio (HR) for any overdose event (consisting of mostly nonfatal overdose) </a:t>
            </a:r>
          </a:p>
          <a:p>
            <a:pPr lvl="1"/>
            <a:r>
              <a:rPr lang="sk-SK" dirty="0" smtClean="0"/>
              <a:t>1.44 for 20 to 49 MME/day</a:t>
            </a:r>
          </a:p>
          <a:p>
            <a:pPr lvl="1"/>
            <a:r>
              <a:rPr lang="sk-SK" dirty="0" smtClean="0"/>
              <a:t>3.73 for 50–99 MME/day</a:t>
            </a:r>
          </a:p>
          <a:p>
            <a:pPr lvl="1"/>
            <a:r>
              <a:rPr lang="sk-SK" dirty="0" smtClean="0"/>
              <a:t>8.87 for ≥100 MME/day</a:t>
            </a:r>
          </a:p>
          <a:p>
            <a:r>
              <a:rPr lang="sk-SK" dirty="0" err="1" smtClean="0"/>
              <a:t>The</a:t>
            </a:r>
            <a:r>
              <a:rPr lang="sk-SK" dirty="0" smtClean="0"/>
              <a:t> </a:t>
            </a:r>
            <a:r>
              <a:rPr lang="sk-SK" dirty="0" err="1" smtClean="0"/>
              <a:t>guidelines</a:t>
            </a:r>
            <a:r>
              <a:rPr lang="sk-SK" dirty="0" smtClean="0"/>
              <a:t> </a:t>
            </a:r>
            <a:r>
              <a:rPr lang="sk-SK" dirty="0" err="1" smtClean="0"/>
              <a:t>agreed</a:t>
            </a:r>
            <a:r>
              <a:rPr lang="sk-SK" dirty="0" smtClean="0"/>
              <a:t> </a:t>
            </a:r>
            <a:r>
              <a:rPr lang="sk-SK" dirty="0" err="1" smtClean="0"/>
              <a:t>that</a:t>
            </a:r>
            <a:r>
              <a:rPr lang="sk-SK" dirty="0" smtClean="0"/>
              <a:t> </a:t>
            </a:r>
            <a:r>
              <a:rPr lang="sk-SK" dirty="0" err="1" smtClean="0"/>
              <a:t>there</a:t>
            </a:r>
            <a:r>
              <a:rPr lang="sk-SK" dirty="0" smtClean="0"/>
              <a:t> </a:t>
            </a:r>
            <a:r>
              <a:rPr lang="sk-SK" dirty="0" err="1" smtClean="0"/>
              <a:t>may</a:t>
            </a:r>
            <a:r>
              <a:rPr lang="sk-SK" dirty="0" smtClean="0"/>
              <a:t> </a:t>
            </a:r>
            <a:r>
              <a:rPr lang="sk-SK" dirty="0" err="1" smtClean="0"/>
              <a:t>be</a:t>
            </a:r>
            <a:r>
              <a:rPr lang="sk-SK" dirty="0" smtClean="0"/>
              <a:t>  </a:t>
            </a:r>
            <a:r>
              <a:rPr lang="sk-SK" dirty="0" err="1" smtClean="0"/>
              <a:t>variations</a:t>
            </a:r>
            <a:r>
              <a:rPr lang="sk-SK" dirty="0" smtClean="0"/>
              <a:t> in </a:t>
            </a:r>
            <a:r>
              <a:rPr lang="sk-SK" dirty="0" err="1" smtClean="0"/>
              <a:t>safe</a:t>
            </a:r>
            <a:r>
              <a:rPr lang="sk-SK" dirty="0" smtClean="0"/>
              <a:t> </a:t>
            </a:r>
            <a:r>
              <a:rPr lang="sk-SK" dirty="0" err="1" smtClean="0"/>
              <a:t>levels</a:t>
            </a:r>
            <a:r>
              <a:rPr lang="sk-SK" dirty="0" smtClean="0"/>
              <a:t> </a:t>
            </a:r>
            <a:r>
              <a:rPr lang="sk-SK" dirty="0" err="1" smtClean="0"/>
              <a:t>based</a:t>
            </a:r>
            <a:r>
              <a:rPr lang="sk-SK" dirty="0" smtClean="0"/>
              <a:t> on </a:t>
            </a:r>
            <a:r>
              <a:rPr lang="sk-SK" dirty="0" err="1" smtClean="0"/>
              <a:t>tolerance</a:t>
            </a:r>
            <a:r>
              <a:rPr lang="sk-SK" dirty="0" smtClean="0"/>
              <a:t>, </a:t>
            </a:r>
            <a:r>
              <a:rPr lang="sk-SK" dirty="0" err="1" smtClean="0"/>
              <a:t>various</a:t>
            </a:r>
            <a:r>
              <a:rPr lang="sk-SK" dirty="0" smtClean="0"/>
              <a:t> </a:t>
            </a:r>
            <a:r>
              <a:rPr lang="sk-SK" dirty="0" err="1" smtClean="0"/>
              <a:t>indications</a:t>
            </a:r>
            <a:r>
              <a:rPr lang="sk-SK" dirty="0" smtClean="0"/>
              <a:t>, and </a:t>
            </a:r>
            <a:r>
              <a:rPr lang="sk-SK" dirty="0" err="1" smtClean="0"/>
              <a:t>exceptions</a:t>
            </a:r>
            <a:r>
              <a:rPr lang="sk-SK" dirty="0" smtClean="0"/>
              <a:t>.  </a:t>
            </a:r>
          </a:p>
          <a:p>
            <a:r>
              <a:rPr lang="sk-SK" sz="3300" dirty="0" err="1" smtClean="0"/>
              <a:t>Large</a:t>
            </a:r>
            <a:r>
              <a:rPr lang="sk-SK" sz="3300" dirty="0" smtClean="0"/>
              <a:t> % of </a:t>
            </a:r>
            <a:r>
              <a:rPr lang="sk-SK" sz="3300" dirty="0" err="1" smtClean="0"/>
              <a:t>chronic</a:t>
            </a:r>
            <a:r>
              <a:rPr lang="sk-SK" sz="3300" dirty="0" smtClean="0"/>
              <a:t> </a:t>
            </a:r>
            <a:r>
              <a:rPr lang="sk-SK" sz="3300" dirty="0" err="1" smtClean="0"/>
              <a:t>pain</a:t>
            </a:r>
            <a:r>
              <a:rPr lang="sk-SK" sz="3300" dirty="0" smtClean="0"/>
              <a:t> SCD </a:t>
            </a:r>
            <a:r>
              <a:rPr lang="sk-SK" sz="3300" dirty="0" err="1" smtClean="0"/>
              <a:t>patients</a:t>
            </a:r>
            <a:r>
              <a:rPr lang="sk-SK" sz="3300" dirty="0" smtClean="0"/>
              <a:t> on </a:t>
            </a:r>
            <a:r>
              <a:rPr lang="sk-SK" sz="3300" dirty="0" err="1" smtClean="0"/>
              <a:t>hundreds</a:t>
            </a:r>
            <a:r>
              <a:rPr lang="sk-SK" sz="3300" dirty="0" smtClean="0"/>
              <a:t>, </a:t>
            </a:r>
            <a:r>
              <a:rPr lang="sk-SK" sz="3300" dirty="0" err="1" smtClean="0"/>
              <a:t>thousands</a:t>
            </a:r>
            <a:r>
              <a:rPr lang="sk-SK" sz="3300" dirty="0" smtClean="0"/>
              <a:t> of MME</a:t>
            </a:r>
            <a:r>
              <a:rPr lang="sk-SK" sz="3600" dirty="0" smtClean="0"/>
              <a:t>.</a:t>
            </a:r>
          </a:p>
          <a:p>
            <a:r>
              <a:rPr lang="sk-SK" sz="3800" b="1" dirty="0" err="1" smtClean="0"/>
              <a:t>For</a:t>
            </a:r>
            <a:r>
              <a:rPr lang="sk-SK" sz="3800" b="1" dirty="0" smtClean="0"/>
              <a:t> SCD </a:t>
            </a:r>
            <a:r>
              <a:rPr lang="sk-SK" sz="3800" b="1" dirty="0" err="1" smtClean="0"/>
              <a:t>tolerant</a:t>
            </a:r>
            <a:r>
              <a:rPr lang="sk-SK" sz="3800" b="1" dirty="0" smtClean="0"/>
              <a:t> </a:t>
            </a:r>
            <a:r>
              <a:rPr lang="sk-SK" sz="3800" b="1" dirty="0" err="1" smtClean="0"/>
              <a:t>patients</a:t>
            </a:r>
            <a:r>
              <a:rPr lang="sk-SK" sz="3800" b="1" dirty="0" smtClean="0"/>
              <a:t>, </a:t>
            </a:r>
            <a:r>
              <a:rPr lang="sk-SK" sz="3800" b="1" dirty="0" err="1" smtClean="0"/>
              <a:t>these</a:t>
            </a:r>
            <a:r>
              <a:rPr lang="sk-SK" sz="3800" b="1" dirty="0" smtClean="0"/>
              <a:t> hazard </a:t>
            </a:r>
            <a:r>
              <a:rPr lang="sk-SK" sz="3800" b="1" dirty="0" err="1" smtClean="0"/>
              <a:t>ratios</a:t>
            </a:r>
            <a:r>
              <a:rPr lang="sk-SK" sz="3800" b="1" dirty="0" smtClean="0"/>
              <a:t> </a:t>
            </a:r>
            <a:r>
              <a:rPr lang="sk-SK" sz="3800" b="1" dirty="0" err="1" smtClean="0"/>
              <a:t>likely</a:t>
            </a:r>
            <a:r>
              <a:rPr lang="sk-SK" sz="3800" b="1" dirty="0" smtClean="0"/>
              <a:t> </a:t>
            </a:r>
            <a:r>
              <a:rPr lang="sk-SK" sz="3800" b="1" dirty="0" err="1" smtClean="0"/>
              <a:t>don‘t</a:t>
            </a:r>
            <a:r>
              <a:rPr lang="sk-SK" sz="3800" b="1" dirty="0" smtClean="0"/>
              <a:t> </a:t>
            </a:r>
            <a:r>
              <a:rPr lang="sk-SK" sz="3800" b="1" dirty="0" err="1" smtClean="0"/>
              <a:t>apply</a:t>
            </a:r>
            <a:r>
              <a:rPr lang="sk-SK" sz="3800" b="1" dirty="0" smtClean="0"/>
              <a:t>.</a:t>
            </a:r>
          </a:p>
        </p:txBody>
      </p:sp>
    </p:spTree>
    <p:extLst>
      <p:ext uri="{BB962C8B-B14F-4D97-AF65-F5344CB8AC3E}">
        <p14:creationId xmlns:p14="http://schemas.microsoft.com/office/powerpoint/2010/main" val="20024954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sk-SK" dirty="0" smtClean="0"/>
              <a:t> </a:t>
            </a:r>
            <a:r>
              <a:rPr lang="sk-SK" dirty="0" err="1" smtClean="0"/>
              <a:t>Problem</a:t>
            </a:r>
            <a:r>
              <a:rPr lang="sk-SK" dirty="0" smtClean="0"/>
              <a:t> </a:t>
            </a:r>
            <a:r>
              <a:rPr lang="sk-SK" dirty="0" err="1" smtClean="0"/>
              <a:t>with</a:t>
            </a:r>
            <a:r>
              <a:rPr lang="sk-SK" dirty="0" smtClean="0"/>
              <a:t> </a:t>
            </a:r>
            <a:r>
              <a:rPr lang="sk-SK" dirty="0" err="1" smtClean="0"/>
              <a:t>the</a:t>
            </a:r>
            <a:r>
              <a:rPr lang="sk-SK" dirty="0" smtClean="0"/>
              <a:t> </a:t>
            </a:r>
            <a:r>
              <a:rPr lang="sk-SK" dirty="0" err="1" smtClean="0"/>
              <a:t>Dose</a:t>
            </a:r>
            <a:r>
              <a:rPr lang="sk-SK" dirty="0" smtClean="0"/>
              <a:t> </a:t>
            </a:r>
            <a:r>
              <a:rPr lang="sk-SK" dirty="0" err="1" smtClean="0"/>
              <a:t>Limitation</a:t>
            </a:r>
            <a:r>
              <a:rPr lang="sk-SK" dirty="0" smtClean="0"/>
              <a:t> Guideline</a:t>
            </a:r>
            <a:r>
              <a:rPr lang="sk-SK" baseline="0"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sk-SK" u="sng" dirty="0" err="1" smtClean="0"/>
              <a:t>Many</a:t>
            </a:r>
            <a:r>
              <a:rPr lang="sk-SK" u="sng" dirty="0" smtClean="0"/>
              <a:t> </a:t>
            </a:r>
            <a:r>
              <a:rPr lang="sk-SK" u="sng" dirty="0" err="1" smtClean="0"/>
              <a:t>have</a:t>
            </a:r>
            <a:r>
              <a:rPr lang="sk-SK" u="sng" dirty="0" smtClean="0"/>
              <a:t> </a:t>
            </a:r>
            <a:r>
              <a:rPr lang="sk-SK" u="sng" dirty="0" err="1" smtClean="0"/>
              <a:t>taken</a:t>
            </a:r>
            <a:r>
              <a:rPr lang="sk-SK" u="sng" dirty="0" smtClean="0"/>
              <a:t> </a:t>
            </a:r>
            <a:r>
              <a:rPr lang="sk-SK" u="sng" dirty="0" err="1" smtClean="0"/>
              <a:t>those</a:t>
            </a:r>
            <a:r>
              <a:rPr lang="sk-SK" u="sng" dirty="0" smtClean="0"/>
              <a:t> </a:t>
            </a:r>
            <a:r>
              <a:rPr lang="sk-SK" u="sng" dirty="0" err="1" smtClean="0"/>
              <a:t>suggested</a:t>
            </a:r>
            <a:r>
              <a:rPr lang="sk-SK" u="sng" dirty="0" smtClean="0"/>
              <a:t> MME maximum </a:t>
            </a:r>
            <a:r>
              <a:rPr lang="sk-SK" u="sng" dirty="0" err="1" smtClean="0"/>
              <a:t>levels</a:t>
            </a:r>
            <a:r>
              <a:rPr lang="sk-SK" u="sng" dirty="0" smtClean="0"/>
              <a:t> as ABSOLUTES. </a:t>
            </a:r>
            <a:endParaRPr lang="sk-SK" dirty="0" smtClean="0"/>
          </a:p>
          <a:p>
            <a:pPr lvl="1"/>
            <a:r>
              <a:rPr lang="sk-SK" u="sng" dirty="0" err="1" smtClean="0"/>
              <a:t>Some</a:t>
            </a:r>
            <a:r>
              <a:rPr lang="sk-SK" u="sng" dirty="0" smtClean="0"/>
              <a:t> </a:t>
            </a:r>
            <a:r>
              <a:rPr lang="sk-SK" u="sng" dirty="0" err="1" smtClean="0"/>
              <a:t>physicians</a:t>
            </a:r>
            <a:r>
              <a:rPr lang="sk-SK" u="sng" dirty="0" smtClean="0"/>
              <a:t> </a:t>
            </a:r>
            <a:r>
              <a:rPr lang="sk-SK" u="sng" dirty="0" err="1" smtClean="0"/>
              <a:t>have</a:t>
            </a:r>
            <a:r>
              <a:rPr lang="sk-SK" u="sng" dirty="0" smtClean="0"/>
              <a:t> (had) </a:t>
            </a:r>
            <a:r>
              <a:rPr lang="sk-SK" u="sng" dirty="0" err="1" smtClean="0"/>
              <a:t>prescribing</a:t>
            </a:r>
            <a:r>
              <a:rPr lang="sk-SK" u="sng" dirty="0" smtClean="0"/>
              <a:t> </a:t>
            </a:r>
            <a:r>
              <a:rPr lang="sk-SK" u="sng" dirty="0" err="1" smtClean="0"/>
              <a:t>limits</a:t>
            </a:r>
            <a:r>
              <a:rPr lang="sk-SK" u="sng" dirty="0" smtClean="0"/>
              <a:t> of &gt;100 MME/</a:t>
            </a:r>
            <a:r>
              <a:rPr lang="sk-SK" u="sng" dirty="0" err="1" smtClean="0"/>
              <a:t>day</a:t>
            </a:r>
            <a:r>
              <a:rPr lang="sk-SK" u="sng" dirty="0" smtClean="0"/>
              <a:t> (or </a:t>
            </a:r>
            <a:r>
              <a:rPr lang="sk-SK" u="sng" dirty="0" err="1" smtClean="0"/>
              <a:t>other</a:t>
            </a:r>
            <a:r>
              <a:rPr lang="sk-SK" u="sng" dirty="0" smtClean="0"/>
              <a:t>)</a:t>
            </a:r>
            <a:r>
              <a:rPr lang="sk-SK" dirty="0" smtClean="0"/>
              <a:t>. </a:t>
            </a:r>
          </a:p>
          <a:p>
            <a:pPr lvl="1"/>
            <a:r>
              <a:rPr lang="sk-SK" dirty="0" smtClean="0"/>
              <a:t> “</a:t>
            </a:r>
            <a:r>
              <a:rPr lang="sk-SK" dirty="0" err="1" smtClean="0"/>
              <a:t>We</a:t>
            </a:r>
            <a:r>
              <a:rPr lang="sk-SK" dirty="0" smtClean="0"/>
              <a:t> </a:t>
            </a:r>
            <a:r>
              <a:rPr lang="sk-SK" dirty="0" err="1" smtClean="0"/>
              <a:t>finally</a:t>
            </a:r>
            <a:r>
              <a:rPr lang="sk-SK" dirty="0" smtClean="0"/>
              <a:t> </a:t>
            </a:r>
            <a:r>
              <a:rPr lang="sk-SK" dirty="0" err="1" smtClean="0"/>
              <a:t>have</a:t>
            </a:r>
            <a:r>
              <a:rPr lang="sk-SK" dirty="0" smtClean="0"/>
              <a:t> a level of </a:t>
            </a:r>
            <a:r>
              <a:rPr lang="sk-SK" dirty="0" err="1" smtClean="0"/>
              <a:t>opioid</a:t>
            </a:r>
            <a:r>
              <a:rPr lang="sk-SK" dirty="0" smtClean="0"/>
              <a:t> </a:t>
            </a:r>
            <a:r>
              <a:rPr lang="sk-SK" dirty="0" err="1" smtClean="0"/>
              <a:t>prescribing</a:t>
            </a:r>
            <a:r>
              <a:rPr lang="sk-SK" dirty="0" smtClean="0"/>
              <a:t> </a:t>
            </a:r>
            <a:r>
              <a:rPr lang="sk-SK" dirty="0" err="1" smtClean="0"/>
              <a:t>that</a:t>
            </a:r>
            <a:r>
              <a:rPr lang="sk-SK" dirty="0" smtClean="0"/>
              <a:t> </a:t>
            </a:r>
            <a:r>
              <a:rPr lang="sk-SK" dirty="0" err="1" smtClean="0"/>
              <a:t>constitutes</a:t>
            </a:r>
            <a:r>
              <a:rPr lang="sk-SK" dirty="0" smtClean="0"/>
              <a:t> </a:t>
            </a:r>
            <a:r>
              <a:rPr lang="sk-SK" dirty="0" err="1" smtClean="0"/>
              <a:t>unsafe</a:t>
            </a:r>
            <a:r>
              <a:rPr lang="sk-SK" dirty="0" smtClean="0"/>
              <a:t> </a:t>
            </a:r>
            <a:r>
              <a:rPr lang="sk-SK" dirty="0" err="1" smtClean="0"/>
              <a:t>prescribing</a:t>
            </a:r>
            <a:r>
              <a:rPr lang="sk-SK" dirty="0" smtClean="0"/>
              <a:t>.”  </a:t>
            </a:r>
          </a:p>
          <a:p>
            <a:pPr lvl="1"/>
            <a:r>
              <a:rPr lang="sk-SK" dirty="0" smtClean="0"/>
              <a:t>&gt;100 MME </a:t>
            </a:r>
            <a:r>
              <a:rPr lang="sk-SK" dirty="0" err="1" smtClean="0"/>
              <a:t>viewed</a:t>
            </a:r>
            <a:r>
              <a:rPr lang="sk-SK" dirty="0" smtClean="0"/>
              <a:t> as </a:t>
            </a:r>
            <a:r>
              <a:rPr lang="sk-SK" dirty="0" err="1" smtClean="0"/>
              <a:t>aberrant</a:t>
            </a:r>
            <a:r>
              <a:rPr lang="sk-SK" dirty="0" smtClean="0"/>
              <a:t>, </a:t>
            </a:r>
            <a:r>
              <a:rPr lang="sk-SK" dirty="0" err="1" smtClean="0"/>
              <a:t>out</a:t>
            </a:r>
            <a:r>
              <a:rPr lang="sk-SK" dirty="0" smtClean="0"/>
              <a:t> of </a:t>
            </a:r>
            <a:r>
              <a:rPr lang="sk-SK" dirty="0" err="1" smtClean="0"/>
              <a:t>the</a:t>
            </a:r>
            <a:r>
              <a:rPr lang="sk-SK" dirty="0" smtClean="0"/>
              <a:t> </a:t>
            </a:r>
            <a:r>
              <a:rPr lang="sk-SK" dirty="0" err="1" smtClean="0"/>
              <a:t>standard</a:t>
            </a:r>
            <a:r>
              <a:rPr lang="sk-SK" dirty="0" smtClean="0"/>
              <a:t>-of-</a:t>
            </a:r>
            <a:r>
              <a:rPr lang="sk-SK" dirty="0" err="1" smtClean="0"/>
              <a:t>care</a:t>
            </a:r>
            <a:r>
              <a:rPr lang="sk-SK" dirty="0" smtClean="0"/>
              <a:t>, and </a:t>
            </a:r>
            <a:r>
              <a:rPr lang="sk-SK" dirty="0" err="1" smtClean="0"/>
              <a:t>maybe</a:t>
            </a:r>
            <a:r>
              <a:rPr lang="sk-SK" dirty="0" smtClean="0"/>
              <a:t> </a:t>
            </a:r>
            <a:r>
              <a:rPr lang="sk-SK" dirty="0" err="1" smtClean="0"/>
              <a:t>criminal</a:t>
            </a:r>
            <a:r>
              <a:rPr lang="sk-SK" dirty="0" smtClean="0"/>
              <a:t>.  </a:t>
            </a:r>
          </a:p>
          <a:p>
            <a:pPr lvl="1"/>
            <a:r>
              <a:rPr lang="sk-SK" dirty="0" smtClean="0"/>
              <a:t>Others have now STOPPED PRESCRIBING. </a:t>
            </a:r>
          </a:p>
          <a:p>
            <a:r>
              <a:rPr lang="sk-SK" dirty="0" err="1" smtClean="0"/>
              <a:t>Encourages</a:t>
            </a:r>
            <a:r>
              <a:rPr lang="sk-SK" dirty="0" smtClean="0"/>
              <a:t> </a:t>
            </a:r>
            <a:r>
              <a:rPr lang="sk-SK" dirty="0" err="1" smtClean="0"/>
              <a:t>prescribing</a:t>
            </a:r>
            <a:r>
              <a:rPr lang="sk-SK" dirty="0" smtClean="0"/>
              <a:t> </a:t>
            </a:r>
            <a:r>
              <a:rPr lang="sk-SK" dirty="0" err="1" smtClean="0"/>
              <a:t>physicians</a:t>
            </a:r>
            <a:r>
              <a:rPr lang="sk-SK" dirty="0" smtClean="0"/>
              <a:t> to </a:t>
            </a:r>
            <a:r>
              <a:rPr lang="sk-SK" dirty="0" err="1" smtClean="0"/>
              <a:t>accuse</a:t>
            </a:r>
            <a:r>
              <a:rPr lang="sk-SK" dirty="0" smtClean="0"/>
              <a:t> </a:t>
            </a:r>
            <a:r>
              <a:rPr lang="sk-SK" dirty="0" err="1" smtClean="0"/>
              <a:t>patients</a:t>
            </a:r>
            <a:r>
              <a:rPr lang="sk-SK" dirty="0" smtClean="0"/>
              <a:t> of </a:t>
            </a:r>
            <a:r>
              <a:rPr lang="sk-SK" dirty="0" err="1" smtClean="0"/>
              <a:t>addiction</a:t>
            </a:r>
            <a:r>
              <a:rPr lang="sk-SK" dirty="0" smtClean="0"/>
              <a:t>.  </a:t>
            </a:r>
          </a:p>
        </p:txBody>
      </p:sp>
    </p:spTree>
    <p:extLst>
      <p:ext uri="{BB962C8B-B14F-4D97-AF65-F5344CB8AC3E}">
        <p14:creationId xmlns:p14="http://schemas.microsoft.com/office/powerpoint/2010/main" val="198980636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sk-SK" dirty="0" smtClean="0"/>
              <a:t> </a:t>
            </a:r>
            <a:r>
              <a:rPr lang="sk-SK" dirty="0" err="1" smtClean="0"/>
              <a:t>Problem</a:t>
            </a:r>
            <a:r>
              <a:rPr lang="sk-SK" dirty="0" smtClean="0"/>
              <a:t> </a:t>
            </a:r>
            <a:r>
              <a:rPr lang="sk-SK" dirty="0" err="1" smtClean="0"/>
              <a:t>with</a:t>
            </a:r>
            <a:r>
              <a:rPr lang="sk-SK" dirty="0" smtClean="0"/>
              <a:t> </a:t>
            </a:r>
            <a:r>
              <a:rPr lang="sk-SK" dirty="0" err="1" smtClean="0"/>
              <a:t>the</a:t>
            </a:r>
            <a:r>
              <a:rPr lang="sk-SK" dirty="0" smtClean="0"/>
              <a:t> </a:t>
            </a:r>
            <a:r>
              <a:rPr lang="sk-SK" dirty="0" err="1" smtClean="0"/>
              <a:t>Dose</a:t>
            </a:r>
            <a:r>
              <a:rPr lang="sk-SK" dirty="0" smtClean="0"/>
              <a:t> </a:t>
            </a:r>
            <a:r>
              <a:rPr lang="sk-SK" dirty="0" err="1" smtClean="0"/>
              <a:t>Limitation</a:t>
            </a:r>
            <a:r>
              <a:rPr lang="sk-SK" dirty="0" smtClean="0"/>
              <a:t> </a:t>
            </a:r>
            <a:r>
              <a:rPr lang="sk-SK" dirty="0" err="1" smtClean="0"/>
              <a:t>Guideline</a:t>
            </a:r>
            <a:r>
              <a:rPr lang="sk-SK" baseline="0" dirty="0" smtClean="0"/>
              <a:t> Part 3</a:t>
            </a:r>
            <a:endParaRPr lang="en-US" dirty="0"/>
          </a:p>
        </p:txBody>
      </p:sp>
      <p:sp>
        <p:nvSpPr>
          <p:cNvPr id="3" name="Content Placeholder 2"/>
          <p:cNvSpPr>
            <a:spLocks noGrp="1"/>
          </p:cNvSpPr>
          <p:nvPr>
            <p:ph idx="1"/>
          </p:nvPr>
        </p:nvSpPr>
        <p:spPr/>
        <p:txBody>
          <a:bodyPr>
            <a:normAutofit fontScale="77500" lnSpcReduction="20000"/>
          </a:bodyPr>
          <a:lstStyle/>
          <a:p>
            <a:r>
              <a:rPr lang="sk-SK" dirty="0" err="1" smtClean="0"/>
              <a:t>Worse</a:t>
            </a:r>
            <a:r>
              <a:rPr lang="sk-SK" dirty="0" smtClean="0"/>
              <a:t>, </a:t>
            </a:r>
            <a:r>
              <a:rPr lang="sk-SK" u="sng" dirty="0" err="1" smtClean="0"/>
              <a:t>many</a:t>
            </a:r>
            <a:r>
              <a:rPr lang="sk-SK" u="sng" dirty="0" smtClean="0"/>
              <a:t> </a:t>
            </a:r>
            <a:r>
              <a:rPr lang="sk-SK" u="sng" dirty="0" err="1" smtClean="0"/>
              <a:t>have</a:t>
            </a:r>
            <a:r>
              <a:rPr lang="sk-SK" u="sng" dirty="0" smtClean="0"/>
              <a:t> </a:t>
            </a:r>
            <a:r>
              <a:rPr lang="sk-SK" u="sng" dirty="0" err="1" smtClean="0"/>
              <a:t>taken</a:t>
            </a:r>
            <a:r>
              <a:rPr lang="sk-SK" u="sng" dirty="0" smtClean="0"/>
              <a:t> </a:t>
            </a:r>
            <a:r>
              <a:rPr lang="sk-SK" u="sng" dirty="0" err="1" smtClean="0"/>
              <a:t>those</a:t>
            </a:r>
            <a:r>
              <a:rPr lang="sk-SK" u="sng" dirty="0" smtClean="0"/>
              <a:t> </a:t>
            </a:r>
            <a:r>
              <a:rPr lang="sk-SK" u="sng" dirty="0" err="1" smtClean="0"/>
              <a:t>suggested</a:t>
            </a:r>
            <a:r>
              <a:rPr lang="sk-SK" u="sng" dirty="0" smtClean="0"/>
              <a:t> MME maximum </a:t>
            </a:r>
            <a:r>
              <a:rPr lang="sk-SK" u="sng" dirty="0" err="1" smtClean="0"/>
              <a:t>levels</a:t>
            </a:r>
            <a:r>
              <a:rPr lang="sk-SK" u="sng" dirty="0" smtClean="0"/>
              <a:t> as ABSOLUTES. </a:t>
            </a:r>
            <a:r>
              <a:rPr lang="sk-SK" dirty="0" err="1" smtClean="0"/>
              <a:t>Prescribing</a:t>
            </a:r>
            <a:r>
              <a:rPr lang="sk-SK" dirty="0" smtClean="0"/>
              <a:t> </a:t>
            </a:r>
            <a:r>
              <a:rPr lang="sk-SK" dirty="0" err="1" smtClean="0"/>
              <a:t>above</a:t>
            </a:r>
            <a:r>
              <a:rPr lang="sk-SK" dirty="0" smtClean="0"/>
              <a:t> 90 MME/</a:t>
            </a:r>
            <a:r>
              <a:rPr lang="sk-SK" dirty="0" err="1" smtClean="0"/>
              <a:t>day</a:t>
            </a:r>
            <a:r>
              <a:rPr lang="sk-SK" dirty="0" smtClean="0"/>
              <a:t> </a:t>
            </a:r>
            <a:r>
              <a:rPr lang="sk-SK" dirty="0" err="1" smtClean="0"/>
              <a:t>is</a:t>
            </a:r>
            <a:r>
              <a:rPr lang="sk-SK" dirty="0" smtClean="0"/>
              <a:t> </a:t>
            </a:r>
            <a:r>
              <a:rPr lang="sk-SK" dirty="0" err="1" smtClean="0"/>
              <a:t>now</a:t>
            </a:r>
            <a:r>
              <a:rPr lang="sk-SK" dirty="0" smtClean="0"/>
              <a:t> more </a:t>
            </a:r>
            <a:r>
              <a:rPr lang="sk-SK" dirty="0" err="1" smtClean="0"/>
              <a:t>likely</a:t>
            </a:r>
            <a:r>
              <a:rPr lang="sk-SK" dirty="0" smtClean="0"/>
              <a:t> to </a:t>
            </a:r>
            <a:r>
              <a:rPr lang="sk-SK" dirty="0" err="1" smtClean="0"/>
              <a:t>be</a:t>
            </a:r>
            <a:r>
              <a:rPr lang="sk-SK" dirty="0" smtClean="0"/>
              <a:t> </a:t>
            </a:r>
            <a:r>
              <a:rPr lang="sk-SK" dirty="0" err="1" smtClean="0"/>
              <a:t>viewed</a:t>
            </a:r>
            <a:r>
              <a:rPr lang="sk-SK" dirty="0" smtClean="0"/>
              <a:t> as </a:t>
            </a:r>
            <a:r>
              <a:rPr lang="sk-SK" dirty="0" err="1" smtClean="0"/>
              <a:t>aberrant</a:t>
            </a:r>
            <a:r>
              <a:rPr lang="sk-SK" dirty="0" smtClean="0"/>
              <a:t>, </a:t>
            </a:r>
            <a:r>
              <a:rPr lang="sk-SK" dirty="0" err="1" smtClean="0"/>
              <a:t>out</a:t>
            </a:r>
            <a:r>
              <a:rPr lang="sk-SK" dirty="0" smtClean="0"/>
              <a:t> of </a:t>
            </a:r>
            <a:r>
              <a:rPr lang="sk-SK" dirty="0" err="1" smtClean="0"/>
              <a:t>the</a:t>
            </a:r>
            <a:r>
              <a:rPr lang="sk-SK" dirty="0" smtClean="0"/>
              <a:t> </a:t>
            </a:r>
            <a:r>
              <a:rPr lang="sk-SK" dirty="0" err="1" smtClean="0"/>
              <a:t>standard</a:t>
            </a:r>
            <a:r>
              <a:rPr lang="sk-SK" dirty="0" smtClean="0"/>
              <a:t>-of-</a:t>
            </a:r>
            <a:r>
              <a:rPr lang="sk-SK" dirty="0" err="1" smtClean="0"/>
              <a:t>care</a:t>
            </a:r>
            <a:r>
              <a:rPr lang="sk-SK" dirty="0" smtClean="0"/>
              <a:t>, and </a:t>
            </a:r>
            <a:r>
              <a:rPr lang="sk-SK" dirty="0" err="1" smtClean="0"/>
              <a:t>maybe</a:t>
            </a:r>
            <a:r>
              <a:rPr lang="sk-SK" dirty="0" smtClean="0"/>
              <a:t> </a:t>
            </a:r>
            <a:r>
              <a:rPr lang="sk-SK" dirty="0" err="1" smtClean="0"/>
              <a:t>even</a:t>
            </a:r>
            <a:r>
              <a:rPr lang="sk-SK" dirty="0" smtClean="0"/>
              <a:t> as a </a:t>
            </a:r>
            <a:r>
              <a:rPr lang="sk-SK" dirty="0" err="1" smtClean="0"/>
              <a:t>criminal</a:t>
            </a:r>
            <a:r>
              <a:rPr lang="sk-SK" dirty="0" smtClean="0"/>
              <a:t> </a:t>
            </a:r>
            <a:r>
              <a:rPr lang="sk-SK" dirty="0" err="1" smtClean="0"/>
              <a:t>act</a:t>
            </a:r>
            <a:r>
              <a:rPr lang="sk-SK" dirty="0" smtClean="0"/>
              <a:t>.  </a:t>
            </a:r>
            <a:r>
              <a:rPr lang="sk-SK" dirty="0" err="1" smtClean="0"/>
              <a:t>When</a:t>
            </a:r>
            <a:r>
              <a:rPr lang="sk-SK" dirty="0" smtClean="0"/>
              <a:t> </a:t>
            </a:r>
            <a:r>
              <a:rPr lang="sk-SK" dirty="0" err="1" smtClean="0"/>
              <a:t>people</a:t>
            </a:r>
            <a:r>
              <a:rPr lang="sk-SK" dirty="0" smtClean="0"/>
              <a:t> </a:t>
            </a:r>
            <a:r>
              <a:rPr lang="sk-SK" dirty="0" err="1" smtClean="0"/>
              <a:t>refer</a:t>
            </a:r>
            <a:r>
              <a:rPr lang="sk-SK" dirty="0" smtClean="0"/>
              <a:t> to </a:t>
            </a:r>
            <a:r>
              <a:rPr lang="sk-SK" dirty="0" err="1" smtClean="0"/>
              <a:t>the</a:t>
            </a:r>
            <a:r>
              <a:rPr lang="sk-SK" dirty="0" smtClean="0"/>
              <a:t> CDC </a:t>
            </a:r>
            <a:r>
              <a:rPr lang="sk-SK" dirty="0" err="1" smtClean="0"/>
              <a:t>guidelines</a:t>
            </a:r>
            <a:r>
              <a:rPr lang="sk-SK" dirty="0" smtClean="0"/>
              <a:t>, </a:t>
            </a:r>
            <a:r>
              <a:rPr lang="sk-SK" dirty="0" err="1" smtClean="0"/>
              <a:t>the</a:t>
            </a:r>
            <a:r>
              <a:rPr lang="sk-SK" dirty="0" smtClean="0"/>
              <a:t> </a:t>
            </a:r>
            <a:r>
              <a:rPr lang="sk-SK" dirty="0" err="1" smtClean="0"/>
              <a:t>main</a:t>
            </a:r>
            <a:r>
              <a:rPr lang="sk-SK" dirty="0" smtClean="0"/>
              <a:t> </a:t>
            </a:r>
            <a:r>
              <a:rPr lang="sk-SK" dirty="0" err="1" smtClean="0"/>
              <a:t>thing</a:t>
            </a:r>
            <a:r>
              <a:rPr lang="sk-SK" dirty="0" smtClean="0"/>
              <a:t> </a:t>
            </a:r>
            <a:r>
              <a:rPr lang="sk-SK" dirty="0" err="1" smtClean="0"/>
              <a:t>they</a:t>
            </a:r>
            <a:r>
              <a:rPr lang="sk-SK" dirty="0" smtClean="0"/>
              <a:t> point </a:t>
            </a:r>
            <a:r>
              <a:rPr lang="sk-SK" dirty="0" err="1" smtClean="0"/>
              <a:t>out</a:t>
            </a:r>
            <a:r>
              <a:rPr lang="sk-SK" dirty="0" smtClean="0"/>
              <a:t> </a:t>
            </a:r>
            <a:r>
              <a:rPr lang="sk-SK" dirty="0" err="1" smtClean="0"/>
              <a:t>is</a:t>
            </a:r>
            <a:r>
              <a:rPr lang="sk-SK" dirty="0" smtClean="0"/>
              <a:t> </a:t>
            </a:r>
            <a:r>
              <a:rPr lang="sk-SK" dirty="0" err="1" smtClean="0"/>
              <a:t>this</a:t>
            </a:r>
            <a:r>
              <a:rPr lang="sk-SK" dirty="0" smtClean="0"/>
              <a:t> part of </a:t>
            </a:r>
            <a:r>
              <a:rPr lang="sk-SK" dirty="0" err="1" smtClean="0"/>
              <a:t>the</a:t>
            </a:r>
            <a:r>
              <a:rPr lang="sk-SK" dirty="0" smtClean="0"/>
              <a:t> </a:t>
            </a:r>
            <a:r>
              <a:rPr lang="sk-SK" dirty="0" err="1" smtClean="0"/>
              <a:t>guideline</a:t>
            </a:r>
            <a:r>
              <a:rPr lang="sk-SK" dirty="0" smtClean="0"/>
              <a:t>.  “</a:t>
            </a:r>
            <a:r>
              <a:rPr lang="sk-SK" dirty="0" err="1" smtClean="0"/>
              <a:t>We</a:t>
            </a:r>
            <a:r>
              <a:rPr lang="sk-SK" dirty="0" smtClean="0"/>
              <a:t> </a:t>
            </a:r>
            <a:r>
              <a:rPr lang="sk-SK" dirty="0" err="1" smtClean="0"/>
              <a:t>finally</a:t>
            </a:r>
            <a:r>
              <a:rPr lang="sk-SK" dirty="0" smtClean="0"/>
              <a:t> </a:t>
            </a:r>
            <a:r>
              <a:rPr lang="sk-SK" dirty="0" err="1" smtClean="0"/>
              <a:t>have</a:t>
            </a:r>
            <a:r>
              <a:rPr lang="sk-SK" dirty="0" smtClean="0"/>
              <a:t> a level of </a:t>
            </a:r>
            <a:r>
              <a:rPr lang="sk-SK" dirty="0" err="1" smtClean="0"/>
              <a:t>opioid</a:t>
            </a:r>
            <a:r>
              <a:rPr lang="sk-SK" dirty="0" smtClean="0"/>
              <a:t> </a:t>
            </a:r>
            <a:r>
              <a:rPr lang="sk-SK" dirty="0" err="1" smtClean="0"/>
              <a:t>prescribing</a:t>
            </a:r>
            <a:r>
              <a:rPr lang="sk-SK" dirty="0" smtClean="0"/>
              <a:t> </a:t>
            </a:r>
            <a:r>
              <a:rPr lang="sk-SK" dirty="0" err="1" smtClean="0"/>
              <a:t>that</a:t>
            </a:r>
            <a:r>
              <a:rPr lang="sk-SK" dirty="0" smtClean="0"/>
              <a:t> </a:t>
            </a:r>
            <a:r>
              <a:rPr lang="sk-SK" dirty="0" err="1" smtClean="0"/>
              <a:t>constitutes</a:t>
            </a:r>
            <a:r>
              <a:rPr lang="sk-SK" dirty="0" smtClean="0"/>
              <a:t> </a:t>
            </a:r>
            <a:r>
              <a:rPr lang="sk-SK" dirty="0" err="1" smtClean="0"/>
              <a:t>unsafe</a:t>
            </a:r>
            <a:r>
              <a:rPr lang="sk-SK" dirty="0" smtClean="0"/>
              <a:t> </a:t>
            </a:r>
            <a:r>
              <a:rPr lang="sk-SK" dirty="0" err="1" smtClean="0"/>
              <a:t>prescribing</a:t>
            </a:r>
            <a:r>
              <a:rPr lang="sk-SK" dirty="0" smtClean="0"/>
              <a:t>.”  </a:t>
            </a:r>
          </a:p>
          <a:p>
            <a:r>
              <a:rPr lang="sk-SK" u="sng" dirty="0" err="1" smtClean="0"/>
              <a:t>All</a:t>
            </a:r>
            <a:r>
              <a:rPr lang="sk-SK" u="sng" dirty="0" smtClean="0"/>
              <a:t> </a:t>
            </a:r>
            <a:r>
              <a:rPr lang="sk-SK" u="sng" dirty="0" err="1" smtClean="0"/>
              <a:t>along</a:t>
            </a:r>
            <a:r>
              <a:rPr lang="sk-SK" u="sng" dirty="0" smtClean="0"/>
              <a:t>, </a:t>
            </a:r>
            <a:r>
              <a:rPr lang="sk-SK" u="sng" dirty="0" err="1" smtClean="0"/>
              <a:t>some</a:t>
            </a:r>
            <a:r>
              <a:rPr lang="sk-SK" u="sng" dirty="0" smtClean="0"/>
              <a:t> </a:t>
            </a:r>
            <a:r>
              <a:rPr lang="sk-SK" u="sng" dirty="0" err="1" smtClean="0"/>
              <a:t>physicians</a:t>
            </a:r>
            <a:r>
              <a:rPr lang="sk-SK" u="sng" dirty="0" smtClean="0"/>
              <a:t> </a:t>
            </a:r>
            <a:r>
              <a:rPr lang="sk-SK" u="sng" dirty="0" err="1" smtClean="0"/>
              <a:t>have</a:t>
            </a:r>
            <a:r>
              <a:rPr lang="sk-SK" u="sng" dirty="0" smtClean="0"/>
              <a:t> had </a:t>
            </a:r>
            <a:r>
              <a:rPr lang="sk-SK" u="sng" dirty="0" err="1" smtClean="0"/>
              <a:t>mental</a:t>
            </a:r>
            <a:r>
              <a:rPr lang="sk-SK" u="sng" dirty="0" smtClean="0"/>
              <a:t> </a:t>
            </a:r>
            <a:r>
              <a:rPr lang="sk-SK" u="sng" dirty="0" err="1" smtClean="0"/>
              <a:t>models</a:t>
            </a:r>
            <a:r>
              <a:rPr lang="sk-SK" u="sng" dirty="0" smtClean="0"/>
              <a:t> of </a:t>
            </a:r>
            <a:r>
              <a:rPr lang="sk-SK" u="sng" dirty="0" err="1" smtClean="0"/>
              <a:t>some</a:t>
            </a:r>
            <a:r>
              <a:rPr lang="sk-SK" u="sng" dirty="0" smtClean="0"/>
              <a:t> level of MME/</a:t>
            </a:r>
            <a:r>
              <a:rPr lang="sk-SK" u="sng" dirty="0" err="1" smtClean="0"/>
              <a:t>day</a:t>
            </a:r>
            <a:r>
              <a:rPr lang="sk-SK" u="sng" dirty="0" smtClean="0"/>
              <a:t> </a:t>
            </a:r>
            <a:r>
              <a:rPr lang="sk-SK" u="sng" dirty="0" err="1" smtClean="0"/>
              <a:t>above</a:t>
            </a:r>
            <a:r>
              <a:rPr lang="sk-SK" u="sng" dirty="0" smtClean="0"/>
              <a:t> </a:t>
            </a:r>
            <a:r>
              <a:rPr lang="sk-SK" u="sng" dirty="0" err="1" smtClean="0"/>
              <a:t>which</a:t>
            </a:r>
            <a:r>
              <a:rPr lang="sk-SK" u="sng" dirty="0" smtClean="0"/>
              <a:t> </a:t>
            </a:r>
            <a:r>
              <a:rPr lang="sk-SK" u="sng" dirty="0" err="1" smtClean="0"/>
              <a:t>they</a:t>
            </a:r>
            <a:r>
              <a:rPr lang="sk-SK" u="sng" dirty="0" smtClean="0"/>
              <a:t> </a:t>
            </a:r>
            <a:r>
              <a:rPr lang="sk-SK" u="sng" dirty="0" err="1" smtClean="0"/>
              <a:t>would</a:t>
            </a:r>
            <a:r>
              <a:rPr lang="sk-SK" u="sng" dirty="0" smtClean="0"/>
              <a:t> </a:t>
            </a:r>
            <a:r>
              <a:rPr lang="sk-SK" u="sng" dirty="0" err="1" smtClean="0"/>
              <a:t>not</a:t>
            </a:r>
            <a:r>
              <a:rPr lang="sk-SK" u="sng" dirty="0" smtClean="0"/>
              <a:t> </a:t>
            </a:r>
            <a:r>
              <a:rPr lang="sk-SK" u="sng" dirty="0" err="1" smtClean="0"/>
              <a:t>prescribe</a:t>
            </a:r>
            <a:r>
              <a:rPr lang="sk-SK" dirty="0" smtClean="0"/>
              <a:t>.  </a:t>
            </a:r>
            <a:r>
              <a:rPr lang="sk-SK" dirty="0" err="1" smtClean="0"/>
              <a:t>Anecdotally</a:t>
            </a:r>
            <a:r>
              <a:rPr lang="sk-SK" dirty="0" smtClean="0"/>
              <a:t>, </a:t>
            </a:r>
            <a:r>
              <a:rPr lang="sk-SK" dirty="0" err="1" smtClean="0"/>
              <a:t>these</a:t>
            </a:r>
            <a:r>
              <a:rPr lang="sk-SK" dirty="0" smtClean="0"/>
              <a:t> </a:t>
            </a:r>
            <a:r>
              <a:rPr lang="sk-SK" dirty="0" err="1" smtClean="0"/>
              <a:t>were</a:t>
            </a:r>
            <a:r>
              <a:rPr lang="sk-SK" dirty="0" smtClean="0"/>
              <a:t> </a:t>
            </a:r>
            <a:r>
              <a:rPr lang="sk-SK" dirty="0" err="1" smtClean="0"/>
              <a:t>often</a:t>
            </a:r>
            <a:r>
              <a:rPr lang="sk-SK" dirty="0" smtClean="0"/>
              <a:t> </a:t>
            </a:r>
            <a:r>
              <a:rPr lang="sk-SK" dirty="0" err="1" smtClean="0"/>
              <a:t>generalists</a:t>
            </a:r>
            <a:r>
              <a:rPr lang="sk-SK" dirty="0" smtClean="0"/>
              <a:t> </a:t>
            </a:r>
            <a:r>
              <a:rPr lang="sk-SK" dirty="0" err="1" smtClean="0"/>
              <a:t>treating</a:t>
            </a:r>
            <a:r>
              <a:rPr lang="sk-SK" dirty="0" smtClean="0"/>
              <a:t> </a:t>
            </a:r>
            <a:r>
              <a:rPr lang="sk-SK" dirty="0" err="1" smtClean="0"/>
              <a:t>sickle</a:t>
            </a:r>
            <a:r>
              <a:rPr lang="sk-SK" dirty="0" smtClean="0"/>
              <a:t> </a:t>
            </a:r>
            <a:r>
              <a:rPr lang="sk-SK" dirty="0" err="1" smtClean="0"/>
              <a:t>cell</a:t>
            </a:r>
            <a:r>
              <a:rPr lang="sk-SK" dirty="0" smtClean="0"/>
              <a:t> </a:t>
            </a:r>
            <a:r>
              <a:rPr lang="sk-SK" dirty="0" err="1" smtClean="0"/>
              <a:t>patients</a:t>
            </a:r>
            <a:r>
              <a:rPr lang="sk-SK" dirty="0" smtClean="0"/>
              <a:t> </a:t>
            </a:r>
            <a:r>
              <a:rPr lang="sk-SK" dirty="0" err="1" smtClean="0"/>
              <a:t>who</a:t>
            </a:r>
            <a:r>
              <a:rPr lang="sk-SK" dirty="0" smtClean="0"/>
              <a:t> </a:t>
            </a:r>
            <a:r>
              <a:rPr lang="sk-SK" dirty="0" err="1" smtClean="0"/>
              <a:t>were</a:t>
            </a:r>
            <a:r>
              <a:rPr lang="sk-SK" dirty="0" smtClean="0"/>
              <a:t> </a:t>
            </a:r>
            <a:r>
              <a:rPr lang="sk-SK" dirty="0" err="1" smtClean="0"/>
              <a:t>tolerant</a:t>
            </a:r>
            <a:r>
              <a:rPr lang="sk-SK" dirty="0" smtClean="0"/>
              <a:t>.  SCD </a:t>
            </a:r>
            <a:r>
              <a:rPr lang="sk-SK" dirty="0" err="1" smtClean="0"/>
              <a:t>patients</a:t>
            </a:r>
            <a:r>
              <a:rPr lang="sk-SK" dirty="0" smtClean="0"/>
              <a:t> </a:t>
            </a:r>
            <a:r>
              <a:rPr lang="sk-SK" dirty="0" err="1" smtClean="0"/>
              <a:t>were</a:t>
            </a:r>
            <a:r>
              <a:rPr lang="sk-SK" dirty="0" smtClean="0"/>
              <a:t> </a:t>
            </a:r>
            <a:r>
              <a:rPr lang="sk-SK" dirty="0" err="1" smtClean="0"/>
              <a:t>still</a:t>
            </a:r>
            <a:r>
              <a:rPr lang="sk-SK" dirty="0" smtClean="0"/>
              <a:t> in </a:t>
            </a:r>
            <a:r>
              <a:rPr lang="sk-SK" dirty="0" err="1" smtClean="0"/>
              <a:t>unbearable</a:t>
            </a:r>
            <a:r>
              <a:rPr lang="sk-SK" dirty="0" smtClean="0"/>
              <a:t> </a:t>
            </a:r>
            <a:r>
              <a:rPr lang="sk-SK" dirty="0" err="1" smtClean="0"/>
              <a:t>pain</a:t>
            </a:r>
            <a:r>
              <a:rPr lang="sk-SK" dirty="0" smtClean="0"/>
              <a:t>, and </a:t>
            </a:r>
            <a:r>
              <a:rPr lang="sk-SK" dirty="0" err="1" smtClean="0"/>
              <a:t>prescribing</a:t>
            </a:r>
            <a:r>
              <a:rPr lang="sk-SK" dirty="0" smtClean="0"/>
              <a:t> </a:t>
            </a:r>
            <a:r>
              <a:rPr lang="sk-SK" dirty="0" err="1" smtClean="0"/>
              <a:t>physicians</a:t>
            </a:r>
            <a:r>
              <a:rPr lang="sk-SK" dirty="0" smtClean="0"/>
              <a:t> </a:t>
            </a:r>
            <a:r>
              <a:rPr lang="sk-SK" dirty="0" err="1" smtClean="0"/>
              <a:t>were</a:t>
            </a:r>
            <a:r>
              <a:rPr lang="sk-SK" dirty="0" smtClean="0"/>
              <a:t> </a:t>
            </a:r>
            <a:r>
              <a:rPr lang="sk-SK" dirty="0" err="1" smtClean="0"/>
              <a:t>accusing</a:t>
            </a:r>
            <a:r>
              <a:rPr lang="sk-SK" dirty="0" smtClean="0"/>
              <a:t> </a:t>
            </a:r>
            <a:r>
              <a:rPr lang="sk-SK" dirty="0" err="1" smtClean="0"/>
              <a:t>patients</a:t>
            </a:r>
            <a:r>
              <a:rPr lang="sk-SK" dirty="0" smtClean="0"/>
              <a:t> of </a:t>
            </a:r>
            <a:r>
              <a:rPr lang="sk-SK" dirty="0" err="1" smtClean="0"/>
              <a:t>addiction</a:t>
            </a:r>
            <a:r>
              <a:rPr lang="sk-SK" dirty="0" smtClean="0"/>
              <a:t>.  </a:t>
            </a:r>
          </a:p>
        </p:txBody>
      </p:sp>
    </p:spTree>
    <p:extLst>
      <p:ext uri="{BB962C8B-B14F-4D97-AF65-F5344CB8AC3E}">
        <p14:creationId xmlns:p14="http://schemas.microsoft.com/office/powerpoint/2010/main" val="1989806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Federation of State Medical Boards</a:t>
            </a:r>
          </a:p>
        </p:txBody>
      </p:sp>
      <p:sp>
        <p:nvSpPr>
          <p:cNvPr id="3" name="Content Placeholder 2"/>
          <p:cNvSpPr>
            <a:spLocks noGrp="1"/>
          </p:cNvSpPr>
          <p:nvPr>
            <p:ph idx="1"/>
          </p:nvPr>
        </p:nvSpPr>
        <p:spPr/>
        <p:txBody>
          <a:bodyPr/>
          <a:lstStyle/>
          <a:p>
            <a:r>
              <a:rPr lang="en-US" dirty="0" smtClean="0"/>
              <a:t>Long history, since 1912</a:t>
            </a:r>
          </a:p>
          <a:p>
            <a:r>
              <a:rPr lang="en-US" dirty="0" smtClean="0"/>
              <a:t>Initially suggesting more aggressive </a:t>
            </a:r>
            <a:r>
              <a:rPr lang="en-US" dirty="0" err="1" smtClean="0"/>
              <a:t>tx</a:t>
            </a:r>
            <a:endParaRPr lang="en-US" dirty="0" smtClean="0"/>
          </a:p>
          <a:p>
            <a:pPr lvl="1"/>
            <a:r>
              <a:rPr lang="en-US" dirty="0" smtClean="0"/>
              <a:t>1998 protection from legislative action for even large opioid dosing. </a:t>
            </a:r>
          </a:p>
          <a:p>
            <a:pPr lvl="1"/>
            <a:r>
              <a:rPr lang="en-US" dirty="0" smtClean="0"/>
              <a:t>2004 suggesting states make under-treatment punishable</a:t>
            </a:r>
          </a:p>
          <a:p>
            <a:pPr lvl="1"/>
            <a:r>
              <a:rPr lang="en-US" dirty="0" smtClean="0"/>
              <a:t>2013 largest shift in course, suggesting the need for more thoughtful opioid prescribing.</a:t>
            </a:r>
          </a:p>
          <a:p>
            <a:pPr lvl="1"/>
            <a:endParaRPr lang="en-US" dirty="0" smtClean="0"/>
          </a:p>
          <a:p>
            <a:endParaRPr lang="en-US" dirty="0"/>
          </a:p>
        </p:txBody>
      </p:sp>
    </p:spTree>
    <p:extLst>
      <p:ext uri="{BB962C8B-B14F-4D97-AF65-F5344CB8AC3E}">
        <p14:creationId xmlns:p14="http://schemas.microsoft.com/office/powerpoint/2010/main" val="88876277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Federation of State Medical Boards</a:t>
            </a:r>
          </a:p>
        </p:txBody>
      </p:sp>
      <p:sp>
        <p:nvSpPr>
          <p:cNvPr id="3" name="Content Placeholder 2"/>
          <p:cNvSpPr>
            <a:spLocks noGrp="1"/>
          </p:cNvSpPr>
          <p:nvPr>
            <p:ph idx="1"/>
          </p:nvPr>
        </p:nvSpPr>
        <p:spPr/>
        <p:txBody>
          <a:bodyPr>
            <a:normAutofit fontScale="92500"/>
          </a:bodyPr>
          <a:lstStyle/>
          <a:p>
            <a:r>
              <a:rPr lang="en-US" dirty="0"/>
              <a:t>Development of a Treatment Plan and </a:t>
            </a:r>
            <a:r>
              <a:rPr lang="en-US" dirty="0" smtClean="0"/>
              <a:t>Goals</a:t>
            </a:r>
            <a:endParaRPr lang="en-US" dirty="0"/>
          </a:p>
          <a:p>
            <a:r>
              <a:rPr lang="en-US" dirty="0"/>
              <a:t>Informed Consent and Treatment </a:t>
            </a:r>
            <a:r>
              <a:rPr lang="en-US" dirty="0" smtClean="0"/>
              <a:t>Agreement</a:t>
            </a:r>
            <a:endParaRPr lang="en-US" dirty="0"/>
          </a:p>
          <a:p>
            <a:r>
              <a:rPr lang="en-US" dirty="0"/>
              <a:t>Initiating an Opioid </a:t>
            </a:r>
            <a:r>
              <a:rPr lang="en-US" dirty="0" smtClean="0"/>
              <a:t>“Trial”</a:t>
            </a:r>
            <a:endParaRPr lang="en-US" dirty="0"/>
          </a:p>
          <a:p>
            <a:r>
              <a:rPr lang="en-US" dirty="0"/>
              <a:t>Ongoing Monitoring and </a:t>
            </a:r>
            <a:r>
              <a:rPr lang="en-US" smtClean="0"/>
              <a:t>Treatment </a:t>
            </a:r>
            <a:r>
              <a:rPr lang="en-US" smtClean="0"/>
              <a:t>Adaptation</a:t>
            </a:r>
            <a:endParaRPr lang="en-US" dirty="0" smtClean="0"/>
          </a:p>
          <a:p>
            <a:r>
              <a:rPr lang="en-US" dirty="0" smtClean="0"/>
              <a:t>Periodic </a:t>
            </a:r>
            <a:r>
              <a:rPr lang="en-US" dirty="0"/>
              <a:t>Drug Testing</a:t>
            </a:r>
          </a:p>
          <a:p>
            <a:r>
              <a:rPr lang="en-US" dirty="0"/>
              <a:t>Consultation and </a:t>
            </a:r>
            <a:r>
              <a:rPr lang="en-US" dirty="0" smtClean="0"/>
              <a:t>Referral</a:t>
            </a:r>
            <a:endParaRPr lang="en-US" dirty="0"/>
          </a:p>
          <a:p>
            <a:r>
              <a:rPr lang="en-US" dirty="0"/>
              <a:t>Discontinuing Opioid </a:t>
            </a:r>
            <a:r>
              <a:rPr lang="en-US" dirty="0" smtClean="0"/>
              <a:t>Therapy</a:t>
            </a:r>
            <a:endParaRPr lang="en-US" dirty="0"/>
          </a:p>
          <a:p>
            <a:r>
              <a:rPr lang="en-US" dirty="0"/>
              <a:t>Medical </a:t>
            </a:r>
            <a:r>
              <a:rPr lang="en-US" dirty="0" smtClean="0"/>
              <a:t>Records</a:t>
            </a:r>
            <a:endParaRPr lang="en-US" dirty="0"/>
          </a:p>
        </p:txBody>
      </p:sp>
    </p:spTree>
    <p:extLst>
      <p:ext uri="{BB962C8B-B14F-4D97-AF65-F5344CB8AC3E}">
        <p14:creationId xmlns:p14="http://schemas.microsoft.com/office/powerpoint/2010/main" val="133437480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Laws</a:t>
            </a:r>
            <a:endParaRPr lang="en-US" dirty="0"/>
          </a:p>
        </p:txBody>
      </p:sp>
      <p:sp>
        <p:nvSpPr>
          <p:cNvPr id="3" name="Content Placeholder 2"/>
          <p:cNvSpPr>
            <a:spLocks noGrp="1"/>
          </p:cNvSpPr>
          <p:nvPr>
            <p:ph idx="1"/>
          </p:nvPr>
        </p:nvSpPr>
        <p:spPr/>
        <p:txBody>
          <a:bodyPr>
            <a:normAutofit/>
          </a:bodyPr>
          <a:lstStyle/>
          <a:p>
            <a:r>
              <a:rPr lang="en-US" dirty="0" smtClean="0"/>
              <a:t>Mandated Prescription Drug Monitoring Programs (</a:t>
            </a:r>
            <a:r>
              <a:rPr lang="en-US" dirty="0" err="1" smtClean="0"/>
              <a:t>PDMP</a:t>
            </a:r>
            <a:r>
              <a:rPr lang="en-US" dirty="0" smtClean="0"/>
              <a:t>)</a:t>
            </a:r>
          </a:p>
          <a:p>
            <a:pPr lvl="1"/>
            <a:r>
              <a:rPr lang="en-US" dirty="0" smtClean="0"/>
              <a:t>All but 1</a:t>
            </a:r>
          </a:p>
          <a:p>
            <a:r>
              <a:rPr lang="en-US" dirty="0" smtClean="0"/>
              <a:t>Mandated checking of </a:t>
            </a:r>
            <a:r>
              <a:rPr lang="en-US" dirty="0" err="1" smtClean="0"/>
              <a:t>PDMP</a:t>
            </a:r>
            <a:endParaRPr lang="en-US" dirty="0" smtClean="0"/>
          </a:p>
          <a:p>
            <a:r>
              <a:rPr lang="en-US" dirty="0" smtClean="0"/>
              <a:t>Mandated opioid limits</a:t>
            </a:r>
          </a:p>
          <a:p>
            <a:pPr lvl="1"/>
            <a:r>
              <a:rPr lang="en-US" dirty="0" smtClean="0"/>
              <a:t>Total counts</a:t>
            </a:r>
          </a:p>
          <a:p>
            <a:pPr lvl="1"/>
            <a:r>
              <a:rPr lang="en-US" dirty="0" smtClean="0"/>
              <a:t>Total days per script</a:t>
            </a:r>
          </a:p>
          <a:p>
            <a:endParaRPr lang="en-US" dirty="0" smtClean="0"/>
          </a:p>
          <a:p>
            <a:endParaRPr lang="en-US" dirty="0"/>
          </a:p>
        </p:txBody>
      </p:sp>
    </p:spTree>
    <p:extLst>
      <p:ext uri="{BB962C8B-B14F-4D97-AF65-F5344CB8AC3E}">
        <p14:creationId xmlns:p14="http://schemas.microsoft.com/office/powerpoint/2010/main" val="1260190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Chronic SCD pain--AAPT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FFD847"/>
                </a:solidFill>
              </a:rPr>
              <a:t>Diagnosis of SCD confirmed by laboratory testing</a:t>
            </a:r>
            <a:r>
              <a:rPr lang="en-US" dirty="0" smtClean="0"/>
              <a:t>, plus </a:t>
            </a:r>
          </a:p>
          <a:p>
            <a:pPr lvl="1"/>
            <a:r>
              <a:rPr lang="en-US" dirty="0" smtClean="0"/>
              <a:t>Reports of ongoing pain present on most days over the </a:t>
            </a:r>
            <a:r>
              <a:rPr lang="en-US" u="sng" dirty="0" smtClean="0"/>
              <a:t>past</a:t>
            </a:r>
            <a:r>
              <a:rPr lang="en-US" dirty="0" smtClean="0"/>
              <a:t> </a:t>
            </a:r>
            <a:r>
              <a:rPr lang="en-US" u="sng" dirty="0" smtClean="0"/>
              <a:t>6 months </a:t>
            </a:r>
            <a:r>
              <a:rPr lang="en-US" dirty="0" smtClean="0"/>
              <a:t>either in a single location or in multiple locations, and </a:t>
            </a:r>
          </a:p>
          <a:p>
            <a:pPr lvl="1"/>
            <a:r>
              <a:rPr lang="en-US" u="sng" dirty="0" smtClean="0"/>
              <a:t>One sign </a:t>
            </a:r>
            <a:r>
              <a:rPr lang="en-US" dirty="0" smtClean="0"/>
              <a:t>of pain sensitivity on palpation or with movement of the region of reported pain, decreased range of motion or weakness in the region of reported pain, or evidence of chronic disease complications (</a:t>
            </a:r>
            <a:r>
              <a:rPr lang="en-US" dirty="0" err="1" smtClean="0"/>
              <a:t>eg</a:t>
            </a:r>
            <a:r>
              <a:rPr lang="en-US" dirty="0" smtClean="0"/>
              <a:t>, skin ulcer, </a:t>
            </a:r>
            <a:r>
              <a:rPr lang="en-US" u="sng" dirty="0" smtClean="0">
                <a:hlinkClick r:id="rId2"/>
              </a:rPr>
              <a:t>splenic</a:t>
            </a:r>
            <a:r>
              <a:rPr lang="en-US" dirty="0" smtClean="0"/>
              <a:t> infarct, or bone infarction) associated with the region of reported pain. </a:t>
            </a:r>
          </a:p>
          <a:p>
            <a:pPr lvl="1"/>
            <a:r>
              <a:rPr lang="en-US" dirty="0" smtClean="0"/>
              <a:t>Three diagnostic modifications allowable</a:t>
            </a:r>
          </a:p>
          <a:p>
            <a:pPr lvl="2"/>
            <a:r>
              <a:rPr lang="en-US" dirty="0" smtClean="0"/>
              <a:t>Chronic SCD pain without contributory disease complications</a:t>
            </a:r>
          </a:p>
          <a:p>
            <a:pPr lvl="2"/>
            <a:r>
              <a:rPr lang="en-US" dirty="0" smtClean="0"/>
              <a:t>Chronic SCD pain with contributory disease complications</a:t>
            </a:r>
          </a:p>
          <a:p>
            <a:pPr lvl="2"/>
            <a:r>
              <a:rPr lang="en-US" dirty="0" smtClean="0"/>
              <a:t>Chronic SCD pain with mixed pain types</a:t>
            </a:r>
          </a:p>
          <a:p>
            <a:pPr lvl="3"/>
            <a:r>
              <a:rPr lang="en-US" dirty="0" smtClean="0"/>
              <a:t>Analgesic, Anesthetic, and Addiction Clinical Trial Translations Innovations Opportunities and Networks-American Pain Society Pain Taxonomy initiative.</a:t>
            </a:r>
            <a:r>
              <a:rPr lang="en-US" baseline="30000" dirty="0" smtClean="0"/>
              <a:t> </a:t>
            </a:r>
            <a:r>
              <a:rPr lang="en-US" dirty="0" smtClean="0"/>
              <a:t> </a:t>
            </a:r>
          </a:p>
          <a:p>
            <a:pPr lvl="5"/>
            <a:r>
              <a:rPr lang="en-US" dirty="0" smtClean="0"/>
              <a:t>Dampier C, Palermo TM, </a:t>
            </a:r>
            <a:r>
              <a:rPr lang="en-US" dirty="0" err="1" smtClean="0"/>
              <a:t>Darbari</a:t>
            </a:r>
            <a:r>
              <a:rPr lang="en-US" dirty="0" smtClean="0"/>
              <a:t> DS, </a:t>
            </a:r>
            <a:r>
              <a:rPr lang="en-US" dirty="0" err="1" smtClean="0"/>
              <a:t>Hassell</a:t>
            </a:r>
            <a:r>
              <a:rPr lang="en-US" dirty="0" smtClean="0"/>
              <a:t> K, Smith W, </a:t>
            </a:r>
            <a:r>
              <a:rPr lang="en-US" dirty="0" err="1" smtClean="0"/>
              <a:t>Zempsky</a:t>
            </a:r>
            <a:r>
              <a:rPr lang="en-US" dirty="0" smtClean="0"/>
              <a:t> W. AAPT Diagnostic Criteria for Chronic Sickle Cell Disease Pain. J Pain. 2017 May;18(5):490-498. </a:t>
            </a:r>
            <a:r>
              <a:rPr lang="en-US" dirty="0" err="1" smtClean="0"/>
              <a:t>doi</a:t>
            </a:r>
            <a:r>
              <a:rPr lang="en-US" dirty="0" smtClean="0"/>
              <a:t>: 10.1016/j.jpain.2016.12.016. </a:t>
            </a:r>
            <a:r>
              <a:rPr lang="en-US" dirty="0" err="1" smtClean="0"/>
              <a:t>Epub</a:t>
            </a:r>
            <a:r>
              <a:rPr lang="en-US" dirty="0" smtClean="0"/>
              <a:t> 2017 Jan 5. PubMed PMID: 28065813.</a:t>
            </a:r>
          </a:p>
          <a:p>
            <a:endParaRPr lang="en-US" dirty="0"/>
          </a:p>
        </p:txBody>
      </p:sp>
    </p:spTree>
    <p:extLst>
      <p:ext uri="{BB962C8B-B14F-4D97-AF65-F5344CB8AC3E}">
        <p14:creationId xmlns:p14="http://schemas.microsoft.com/office/powerpoint/2010/main" val="36235332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Changes</a:t>
            </a:r>
            <a:endParaRPr lang="en-US" dirty="0"/>
          </a:p>
        </p:txBody>
      </p:sp>
      <p:sp>
        <p:nvSpPr>
          <p:cNvPr id="3" name="Content Placeholder 2"/>
          <p:cNvSpPr>
            <a:spLocks noGrp="1"/>
          </p:cNvSpPr>
          <p:nvPr>
            <p:ph idx="1"/>
          </p:nvPr>
        </p:nvSpPr>
        <p:spPr/>
        <p:txBody>
          <a:bodyPr/>
          <a:lstStyle/>
          <a:p>
            <a:r>
              <a:rPr lang="en-US" dirty="0" smtClean="0"/>
              <a:t>Considering</a:t>
            </a:r>
          </a:p>
          <a:p>
            <a:pPr lvl="1"/>
            <a:r>
              <a:rPr lang="en-US" dirty="0" smtClean="0"/>
              <a:t>Lowering total dose (MMEQ)</a:t>
            </a:r>
          </a:p>
          <a:p>
            <a:pPr lvl="1"/>
            <a:r>
              <a:rPr lang="en-US" dirty="0" smtClean="0"/>
              <a:t>Lowering pill count</a:t>
            </a:r>
          </a:p>
          <a:p>
            <a:pPr lvl="1"/>
            <a:r>
              <a:rPr lang="en-US" dirty="0" smtClean="0"/>
              <a:t>14 days of open use, then PA</a:t>
            </a:r>
          </a:p>
        </p:txBody>
      </p:sp>
    </p:spTree>
    <p:extLst>
      <p:ext uri="{BB962C8B-B14F-4D97-AF65-F5344CB8AC3E}">
        <p14:creationId xmlns:p14="http://schemas.microsoft.com/office/powerpoint/2010/main" val="19713928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steps for SCD community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8104961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sk-SK" dirty="0" smtClean="0"/>
              <a:t> </a:t>
            </a:r>
            <a:r>
              <a:rPr lang="sk-SK" dirty="0" err="1" smtClean="0"/>
              <a:t>Actions</a:t>
            </a:r>
            <a:r>
              <a:rPr lang="sk-SK" dirty="0" smtClean="0"/>
              <a:t> </a:t>
            </a:r>
            <a:r>
              <a:rPr lang="sk-SK" dirty="0" err="1" smtClean="0"/>
              <a:t>Taken</a:t>
            </a:r>
            <a:r>
              <a:rPr lang="sk-SK" dirty="0" smtClean="0"/>
              <a:t> to </a:t>
            </a:r>
            <a:r>
              <a:rPr lang="sk-SK" dirty="0" err="1" smtClean="0"/>
              <a:t>Modify</a:t>
            </a:r>
            <a:r>
              <a:rPr lang="sk-SK" dirty="0" smtClean="0"/>
              <a:t> </a:t>
            </a:r>
            <a:r>
              <a:rPr lang="sk-SK" dirty="0" err="1" smtClean="0"/>
              <a:t>Guideline</a:t>
            </a:r>
            <a:r>
              <a:rPr lang="sk-SK" baseline="0" dirty="0" smtClean="0"/>
              <a:t> </a:t>
            </a:r>
            <a:r>
              <a:rPr lang="sk-SK" baseline="0" dirty="0" err="1" smtClean="0"/>
              <a:t>During</a:t>
            </a:r>
            <a:r>
              <a:rPr lang="sk-SK" baseline="0" dirty="0" smtClean="0"/>
              <a:t> </a:t>
            </a:r>
            <a:r>
              <a:rPr lang="sk-SK" baseline="0" dirty="0" err="1" smtClean="0"/>
              <a:t>Public</a:t>
            </a:r>
            <a:r>
              <a:rPr lang="sk-SK" baseline="0" dirty="0" smtClean="0"/>
              <a:t> </a:t>
            </a:r>
            <a:r>
              <a:rPr lang="sk-SK" baseline="0" dirty="0" err="1" smtClean="0"/>
              <a:t>Comment</a:t>
            </a:r>
            <a:r>
              <a:rPr lang="sk-SK" baseline="0" dirty="0" smtClean="0"/>
              <a:t> </a:t>
            </a:r>
            <a:r>
              <a:rPr lang="sk-SK" baseline="0" dirty="0" err="1" smtClean="0"/>
              <a:t>Period</a:t>
            </a:r>
            <a:endParaRPr lang="en-US" dirty="0"/>
          </a:p>
        </p:txBody>
      </p:sp>
      <p:sp>
        <p:nvSpPr>
          <p:cNvPr id="3" name="Content Placeholder 2"/>
          <p:cNvSpPr>
            <a:spLocks noGrp="1"/>
          </p:cNvSpPr>
          <p:nvPr>
            <p:ph idx="1"/>
          </p:nvPr>
        </p:nvSpPr>
        <p:spPr/>
        <p:txBody>
          <a:bodyPr>
            <a:normAutofit fontScale="85000" lnSpcReduction="20000"/>
          </a:bodyPr>
          <a:lstStyle/>
          <a:p>
            <a:r>
              <a:rPr lang="sk-SK" dirty="0" err="1" smtClean="0"/>
              <a:t>During</a:t>
            </a:r>
            <a:r>
              <a:rPr lang="sk-SK" dirty="0" smtClean="0"/>
              <a:t> </a:t>
            </a:r>
            <a:r>
              <a:rPr lang="sk-SK" dirty="0" err="1" smtClean="0"/>
              <a:t>the</a:t>
            </a:r>
            <a:r>
              <a:rPr lang="sk-SK" dirty="0" smtClean="0"/>
              <a:t> </a:t>
            </a:r>
            <a:r>
              <a:rPr lang="sk-SK" dirty="0" err="1" smtClean="0"/>
              <a:t>period</a:t>
            </a:r>
            <a:r>
              <a:rPr lang="sk-SK" dirty="0" smtClean="0"/>
              <a:t> of </a:t>
            </a:r>
            <a:r>
              <a:rPr lang="sk-SK" dirty="0" err="1" smtClean="0"/>
              <a:t>public</a:t>
            </a:r>
            <a:r>
              <a:rPr lang="sk-SK" dirty="0" smtClean="0"/>
              <a:t> </a:t>
            </a:r>
            <a:r>
              <a:rPr lang="sk-SK" dirty="0" err="1" smtClean="0"/>
              <a:t>comment</a:t>
            </a:r>
            <a:r>
              <a:rPr lang="sk-SK" dirty="0" smtClean="0"/>
              <a:t> on </a:t>
            </a:r>
            <a:r>
              <a:rPr lang="sk-SK" dirty="0" err="1" smtClean="0"/>
              <a:t>the</a:t>
            </a:r>
            <a:r>
              <a:rPr lang="sk-SK" dirty="0" smtClean="0"/>
              <a:t> CDC </a:t>
            </a:r>
            <a:r>
              <a:rPr lang="sk-SK" dirty="0" err="1" smtClean="0"/>
              <a:t>guideline</a:t>
            </a:r>
            <a:r>
              <a:rPr lang="sk-SK" dirty="0" smtClean="0"/>
              <a:t>, </a:t>
            </a:r>
            <a:r>
              <a:rPr lang="sk-SK" dirty="0" err="1" smtClean="0"/>
              <a:t>we</a:t>
            </a:r>
            <a:r>
              <a:rPr lang="sk-SK" dirty="0" smtClean="0"/>
              <a:t> as </a:t>
            </a:r>
            <a:r>
              <a:rPr lang="sk-SK" dirty="0" err="1" smtClean="0"/>
              <a:t>members</a:t>
            </a:r>
            <a:r>
              <a:rPr lang="sk-SK" dirty="0" smtClean="0"/>
              <a:t> of </a:t>
            </a:r>
            <a:r>
              <a:rPr lang="sk-SK" dirty="0" err="1" smtClean="0"/>
              <a:t>the</a:t>
            </a:r>
            <a:r>
              <a:rPr lang="sk-SK" dirty="0" smtClean="0"/>
              <a:t> </a:t>
            </a:r>
            <a:r>
              <a:rPr lang="sk-SK" dirty="0" err="1" smtClean="0"/>
              <a:t>Interagency</a:t>
            </a:r>
            <a:r>
              <a:rPr lang="sk-SK" dirty="0" smtClean="0"/>
              <a:t> </a:t>
            </a:r>
            <a:r>
              <a:rPr lang="sk-SK" dirty="0" err="1" smtClean="0"/>
              <a:t>Committee</a:t>
            </a:r>
            <a:r>
              <a:rPr lang="sk-SK" dirty="0" smtClean="0"/>
              <a:t> on </a:t>
            </a:r>
            <a:r>
              <a:rPr lang="sk-SK" dirty="0" err="1" smtClean="0"/>
              <a:t>Pain</a:t>
            </a:r>
            <a:r>
              <a:rPr lang="sk-SK" dirty="0" smtClean="0"/>
              <a:t> </a:t>
            </a:r>
            <a:r>
              <a:rPr lang="sk-SK" dirty="0" err="1" smtClean="0"/>
              <a:t>Research</a:t>
            </a:r>
            <a:r>
              <a:rPr lang="sk-SK" dirty="0" smtClean="0"/>
              <a:t> </a:t>
            </a:r>
            <a:r>
              <a:rPr lang="sk-SK" dirty="0" err="1" smtClean="0"/>
              <a:t>Coordinating</a:t>
            </a:r>
            <a:r>
              <a:rPr lang="sk-SK" dirty="0" smtClean="0"/>
              <a:t> </a:t>
            </a:r>
            <a:r>
              <a:rPr lang="sk-SK" dirty="0" err="1" smtClean="0"/>
              <a:t>Committee</a:t>
            </a:r>
            <a:r>
              <a:rPr lang="sk-SK" dirty="0" smtClean="0"/>
              <a:t> </a:t>
            </a:r>
            <a:r>
              <a:rPr lang="sk-SK" dirty="0" err="1" smtClean="0"/>
              <a:t>wrote</a:t>
            </a:r>
            <a:r>
              <a:rPr lang="sk-SK" dirty="0" smtClean="0"/>
              <a:t> </a:t>
            </a:r>
            <a:r>
              <a:rPr lang="sk-SK" dirty="0" err="1" smtClean="0"/>
              <a:t>against</a:t>
            </a:r>
            <a:r>
              <a:rPr lang="sk-SK" dirty="0" smtClean="0"/>
              <a:t> </a:t>
            </a:r>
            <a:r>
              <a:rPr lang="sk-SK" dirty="0" err="1" smtClean="0"/>
              <a:t>this</a:t>
            </a:r>
            <a:r>
              <a:rPr lang="sk-SK" dirty="0" smtClean="0"/>
              <a:t> </a:t>
            </a:r>
            <a:r>
              <a:rPr lang="sk-SK" dirty="0" err="1" smtClean="0"/>
              <a:t>move</a:t>
            </a:r>
            <a:r>
              <a:rPr lang="sk-SK" dirty="0" smtClean="0"/>
              <a:t>, </a:t>
            </a:r>
            <a:r>
              <a:rPr lang="sk-SK" dirty="0" err="1" smtClean="0"/>
              <a:t>suspecting</a:t>
            </a:r>
            <a:r>
              <a:rPr lang="sk-SK" dirty="0" smtClean="0"/>
              <a:t> </a:t>
            </a:r>
            <a:r>
              <a:rPr lang="sk-SK" dirty="0" err="1" smtClean="0"/>
              <a:t>all</a:t>
            </a:r>
            <a:r>
              <a:rPr lang="sk-SK" dirty="0" smtClean="0"/>
              <a:t> of </a:t>
            </a:r>
            <a:r>
              <a:rPr lang="sk-SK" dirty="0" err="1" smtClean="0"/>
              <a:t>the</a:t>
            </a:r>
            <a:r>
              <a:rPr lang="sk-SK" dirty="0" smtClean="0"/>
              <a:t> </a:t>
            </a:r>
            <a:r>
              <a:rPr lang="sk-SK" dirty="0" err="1" smtClean="0"/>
              <a:t>above</a:t>
            </a:r>
            <a:r>
              <a:rPr lang="sk-SK" dirty="0" smtClean="0"/>
              <a:t> </a:t>
            </a:r>
            <a:r>
              <a:rPr lang="sk-SK" dirty="0" err="1" smtClean="0"/>
              <a:t>unintended</a:t>
            </a:r>
            <a:r>
              <a:rPr lang="sk-SK" dirty="0" smtClean="0"/>
              <a:t> </a:t>
            </a:r>
            <a:r>
              <a:rPr lang="sk-SK" dirty="0" err="1" smtClean="0"/>
              <a:t>consequences</a:t>
            </a:r>
            <a:r>
              <a:rPr lang="sk-SK" dirty="0" smtClean="0"/>
              <a:t>, and </a:t>
            </a:r>
            <a:r>
              <a:rPr lang="sk-SK" dirty="0" err="1" smtClean="0"/>
              <a:t>yet</a:t>
            </a:r>
            <a:r>
              <a:rPr lang="sk-SK" dirty="0" smtClean="0"/>
              <a:t> </a:t>
            </a:r>
            <a:r>
              <a:rPr lang="sk-SK" dirty="0" err="1" smtClean="0"/>
              <a:t>knowing</a:t>
            </a:r>
            <a:r>
              <a:rPr lang="sk-SK" dirty="0" smtClean="0"/>
              <a:t> </a:t>
            </a:r>
            <a:r>
              <a:rPr lang="sk-SK" dirty="0" err="1" smtClean="0"/>
              <a:t>that</a:t>
            </a:r>
            <a:r>
              <a:rPr lang="sk-SK" dirty="0" smtClean="0"/>
              <a:t>, to </a:t>
            </a:r>
            <a:r>
              <a:rPr lang="sk-SK" dirty="0" err="1" smtClean="0"/>
              <a:t>maintain</a:t>
            </a:r>
            <a:r>
              <a:rPr lang="sk-SK" dirty="0" smtClean="0"/>
              <a:t> </a:t>
            </a:r>
            <a:r>
              <a:rPr lang="sk-SK" dirty="0" err="1" smtClean="0"/>
              <a:t>internal</a:t>
            </a:r>
            <a:r>
              <a:rPr lang="sk-SK" dirty="0" smtClean="0"/>
              <a:t> </a:t>
            </a:r>
            <a:r>
              <a:rPr lang="sk-SK" dirty="0" err="1" smtClean="0"/>
              <a:t>Federal</a:t>
            </a:r>
            <a:r>
              <a:rPr lang="sk-SK" dirty="0" smtClean="0"/>
              <a:t> </a:t>
            </a:r>
            <a:r>
              <a:rPr lang="sk-SK" dirty="0" err="1" smtClean="0"/>
              <a:t>consistency</a:t>
            </a:r>
            <a:r>
              <a:rPr lang="sk-SK" dirty="0" smtClean="0"/>
              <a:t>, </a:t>
            </a:r>
            <a:r>
              <a:rPr lang="sk-SK" dirty="0" err="1" smtClean="0"/>
              <a:t>we</a:t>
            </a:r>
            <a:r>
              <a:rPr lang="sk-SK" dirty="0" smtClean="0"/>
              <a:t> </a:t>
            </a:r>
            <a:r>
              <a:rPr lang="sk-SK" dirty="0" err="1" smtClean="0"/>
              <a:t>would</a:t>
            </a:r>
            <a:r>
              <a:rPr lang="sk-SK" dirty="0" smtClean="0"/>
              <a:t> </a:t>
            </a:r>
            <a:r>
              <a:rPr lang="sk-SK" dirty="0" err="1" smtClean="0"/>
              <a:t>eventually</a:t>
            </a:r>
            <a:r>
              <a:rPr lang="sk-SK" dirty="0" smtClean="0"/>
              <a:t> </a:t>
            </a:r>
            <a:r>
              <a:rPr lang="sk-SK" dirty="0" err="1" smtClean="0"/>
              <a:t>be</a:t>
            </a:r>
            <a:r>
              <a:rPr lang="sk-SK" dirty="0" smtClean="0"/>
              <a:t> </a:t>
            </a:r>
            <a:r>
              <a:rPr lang="sk-SK" dirty="0" err="1" smtClean="0"/>
              <a:t>forced</a:t>
            </a:r>
            <a:r>
              <a:rPr lang="sk-SK" dirty="0" smtClean="0"/>
              <a:t> to </a:t>
            </a:r>
            <a:r>
              <a:rPr lang="sk-SK" dirty="0" err="1" smtClean="0"/>
              <a:t>refer</a:t>
            </a:r>
            <a:r>
              <a:rPr lang="sk-SK" dirty="0" smtClean="0"/>
              <a:t> to </a:t>
            </a:r>
            <a:r>
              <a:rPr lang="sk-SK" dirty="0" err="1" smtClean="0"/>
              <a:t>the</a:t>
            </a:r>
            <a:r>
              <a:rPr lang="sk-SK" dirty="0" smtClean="0"/>
              <a:t> CDC </a:t>
            </a:r>
            <a:r>
              <a:rPr lang="sk-SK" dirty="0" err="1" smtClean="0"/>
              <a:t>guidelines</a:t>
            </a:r>
            <a:r>
              <a:rPr lang="sk-SK" dirty="0" smtClean="0"/>
              <a:t> as </a:t>
            </a:r>
            <a:r>
              <a:rPr lang="sk-SK" dirty="0" err="1" smtClean="0"/>
              <a:t>representative</a:t>
            </a:r>
            <a:r>
              <a:rPr lang="sk-SK" dirty="0" smtClean="0"/>
              <a:t> of </a:t>
            </a:r>
            <a:r>
              <a:rPr lang="sk-SK" dirty="0" err="1" smtClean="0"/>
              <a:t>our</a:t>
            </a:r>
            <a:r>
              <a:rPr lang="sk-SK" dirty="0" smtClean="0"/>
              <a:t> </a:t>
            </a:r>
            <a:r>
              <a:rPr lang="sk-SK" dirty="0" err="1" smtClean="0"/>
              <a:t>own</a:t>
            </a:r>
            <a:r>
              <a:rPr lang="sk-SK" dirty="0" smtClean="0"/>
              <a:t> </a:t>
            </a:r>
            <a:r>
              <a:rPr lang="sk-SK" dirty="0" err="1" smtClean="0"/>
              <a:t>stance</a:t>
            </a:r>
            <a:r>
              <a:rPr lang="sk-SK" dirty="0" smtClean="0"/>
              <a:t>.   </a:t>
            </a:r>
            <a:r>
              <a:rPr lang="sk-SK" dirty="0" err="1" smtClean="0"/>
              <a:t>Though</a:t>
            </a:r>
            <a:r>
              <a:rPr lang="sk-SK" dirty="0" smtClean="0"/>
              <a:t> </a:t>
            </a:r>
            <a:r>
              <a:rPr lang="sk-SK" dirty="0" err="1" smtClean="0"/>
              <a:t>we</a:t>
            </a:r>
            <a:r>
              <a:rPr lang="sk-SK" dirty="0" smtClean="0"/>
              <a:t> </a:t>
            </a:r>
            <a:r>
              <a:rPr lang="sk-SK" dirty="0" err="1" smtClean="0"/>
              <a:t>were</a:t>
            </a:r>
            <a:r>
              <a:rPr lang="sk-SK" dirty="0" smtClean="0"/>
              <a:t> </a:t>
            </a:r>
            <a:r>
              <a:rPr lang="sk-SK" dirty="0" err="1" smtClean="0"/>
              <a:t>against</a:t>
            </a:r>
            <a:r>
              <a:rPr lang="sk-SK" dirty="0" smtClean="0"/>
              <a:t> </a:t>
            </a:r>
            <a:r>
              <a:rPr lang="sk-SK" dirty="0" err="1" smtClean="0"/>
              <a:t>this</a:t>
            </a:r>
            <a:r>
              <a:rPr lang="sk-SK" dirty="0" smtClean="0"/>
              <a:t> part of </a:t>
            </a:r>
            <a:r>
              <a:rPr lang="sk-SK" dirty="0" err="1" smtClean="0"/>
              <a:t>the</a:t>
            </a:r>
            <a:r>
              <a:rPr lang="sk-SK" dirty="0" smtClean="0"/>
              <a:t> </a:t>
            </a:r>
            <a:r>
              <a:rPr lang="sk-SK" dirty="0" err="1" smtClean="0"/>
              <a:t>guideline</a:t>
            </a:r>
            <a:r>
              <a:rPr lang="sk-SK" dirty="0" smtClean="0"/>
              <a:t>, </a:t>
            </a:r>
            <a:r>
              <a:rPr lang="sk-SK" dirty="0" err="1" smtClean="0"/>
              <a:t>we</a:t>
            </a:r>
            <a:r>
              <a:rPr lang="sk-SK" dirty="0" smtClean="0"/>
              <a:t> </a:t>
            </a:r>
            <a:r>
              <a:rPr lang="sk-SK" dirty="0" err="1" smtClean="0"/>
              <a:t>now</a:t>
            </a:r>
            <a:r>
              <a:rPr lang="sk-SK" dirty="0" smtClean="0"/>
              <a:t> </a:t>
            </a:r>
            <a:r>
              <a:rPr lang="sk-SK" dirty="0" err="1" smtClean="0"/>
              <a:t>refer</a:t>
            </a:r>
            <a:r>
              <a:rPr lang="sk-SK" dirty="0" smtClean="0"/>
              <a:t> to </a:t>
            </a:r>
            <a:r>
              <a:rPr lang="sk-SK" dirty="0" err="1" smtClean="0"/>
              <a:t>the</a:t>
            </a:r>
            <a:r>
              <a:rPr lang="sk-SK" dirty="0" smtClean="0"/>
              <a:t> CDC </a:t>
            </a:r>
            <a:r>
              <a:rPr lang="sk-SK" dirty="0" err="1" smtClean="0"/>
              <a:t>guidelines</a:t>
            </a:r>
            <a:r>
              <a:rPr lang="sk-SK" dirty="0" smtClean="0"/>
              <a:t> in </a:t>
            </a:r>
            <a:r>
              <a:rPr lang="sk-SK" dirty="0" err="1" smtClean="0"/>
              <a:t>our</a:t>
            </a:r>
            <a:r>
              <a:rPr lang="sk-SK" dirty="0" smtClean="0"/>
              <a:t> National </a:t>
            </a:r>
            <a:r>
              <a:rPr lang="sk-SK" dirty="0" err="1" smtClean="0"/>
              <a:t>Pain</a:t>
            </a:r>
            <a:r>
              <a:rPr lang="sk-SK" dirty="0" smtClean="0"/>
              <a:t> </a:t>
            </a:r>
            <a:r>
              <a:rPr lang="sk-SK" dirty="0" err="1" smtClean="0"/>
              <a:t>Strategy</a:t>
            </a:r>
            <a:r>
              <a:rPr lang="sk-SK" dirty="0" smtClean="0"/>
              <a:t> </a:t>
            </a:r>
            <a:r>
              <a:rPr lang="sk-SK" u="sng" dirty="0" smtClean="0">
                <a:hlinkClick r:id="rId2"/>
              </a:rPr>
              <a:t>https://iprcc.nih.gov/National_Pain_Strategy/NPS_Main.htm. </a:t>
            </a:r>
            <a:endParaRPr lang="sk-SK" sz="3600" u="sng" dirty="0" smtClean="0">
              <a:hlinkClick r:id="rId2"/>
            </a:endParaRPr>
          </a:p>
        </p:txBody>
      </p:sp>
    </p:spTree>
    <p:extLst>
      <p:ext uri="{BB962C8B-B14F-4D97-AF65-F5344CB8AC3E}">
        <p14:creationId xmlns:p14="http://schemas.microsoft.com/office/powerpoint/2010/main" val="106173069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Follow </a:t>
            </a:r>
            <a:r>
              <a:rPr lang="en-US" dirty="0" err="1" smtClean="0"/>
              <a:t>OTF</a:t>
            </a:r>
            <a:r>
              <a:rPr lang="en-US" dirty="0" smtClean="0"/>
              <a:t>, State and CDC</a:t>
            </a:r>
          </a:p>
          <a:p>
            <a:pPr lvl="1"/>
            <a:r>
              <a:rPr lang="en-US" dirty="0" smtClean="0"/>
              <a:t>Similar goals and intention</a:t>
            </a:r>
          </a:p>
          <a:p>
            <a:r>
              <a:rPr lang="en-US" dirty="0" smtClean="0"/>
              <a:t>Right Patient and the Right Time</a:t>
            </a:r>
          </a:p>
          <a:p>
            <a:pPr lvl="1"/>
            <a:r>
              <a:rPr lang="en-US" dirty="0" smtClean="0"/>
              <a:t>Risk factors medical and psych</a:t>
            </a:r>
          </a:p>
          <a:p>
            <a:pPr lvl="1"/>
            <a:r>
              <a:rPr lang="en-US" dirty="0" smtClean="0"/>
              <a:t>Cost benefit analysis</a:t>
            </a:r>
          </a:p>
          <a:p>
            <a:r>
              <a:rPr lang="en-US" dirty="0" smtClean="0"/>
              <a:t>Documentation</a:t>
            </a:r>
          </a:p>
          <a:p>
            <a:pPr lvl="1"/>
            <a:r>
              <a:rPr lang="en-US" dirty="0" smtClean="0"/>
              <a:t>Show your thinking</a:t>
            </a:r>
          </a:p>
          <a:p>
            <a:r>
              <a:rPr lang="en-US" dirty="0" smtClean="0"/>
              <a:t>Functional goals</a:t>
            </a:r>
          </a:p>
          <a:p>
            <a:r>
              <a:rPr lang="en-US" dirty="0" err="1" smtClean="0"/>
              <a:t>Benzo</a:t>
            </a:r>
            <a:r>
              <a:rPr lang="en-US" dirty="0" smtClean="0"/>
              <a:t> use with opioids, avoid</a:t>
            </a:r>
          </a:p>
          <a:p>
            <a:r>
              <a:rPr lang="en-US" dirty="0" err="1" smtClean="0"/>
              <a:t>CSRS</a:t>
            </a:r>
            <a:r>
              <a:rPr lang="en-US" dirty="0" smtClean="0"/>
              <a:t>, </a:t>
            </a:r>
            <a:r>
              <a:rPr lang="en-US" dirty="0" err="1" smtClean="0"/>
              <a:t>CSRS</a:t>
            </a:r>
            <a:r>
              <a:rPr lang="en-US" dirty="0" smtClean="0"/>
              <a:t>, </a:t>
            </a:r>
            <a:r>
              <a:rPr lang="en-US" dirty="0" err="1" smtClean="0"/>
              <a:t>CSRS</a:t>
            </a:r>
            <a:endParaRPr lang="en-US" dirty="0" smtClean="0"/>
          </a:p>
          <a:p>
            <a:r>
              <a:rPr lang="en-US" dirty="0" err="1" smtClean="0"/>
              <a:t>UDS</a:t>
            </a:r>
            <a:endParaRPr lang="en-US" dirty="0"/>
          </a:p>
        </p:txBody>
      </p:sp>
    </p:spTree>
    <p:extLst>
      <p:ext uri="{BB962C8B-B14F-4D97-AF65-F5344CB8AC3E}">
        <p14:creationId xmlns:p14="http://schemas.microsoft.com/office/powerpoint/2010/main" val="18999820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Evidence-Based –based Approach to </a:t>
            </a:r>
            <a:r>
              <a:rPr lang="en-US" dirty="0" err="1" smtClean="0"/>
              <a:t>LtOT</a:t>
            </a:r>
            <a:r>
              <a:rPr lang="en-US" dirty="0" smtClean="0"/>
              <a:t> Rx</a:t>
            </a:r>
            <a:endParaRPr lang="en-US" dirty="0"/>
          </a:p>
        </p:txBody>
      </p:sp>
      <p:sp>
        <p:nvSpPr>
          <p:cNvPr id="3" name="Text Placeholder 2"/>
          <p:cNvSpPr>
            <a:spLocks noGrp="1"/>
          </p:cNvSpPr>
          <p:nvPr>
            <p:ph type="body" idx="1"/>
          </p:nvPr>
        </p:nvSpPr>
        <p:spPr>
          <a:xfrm>
            <a:off x="457200" y="2553402"/>
            <a:ext cx="8229600" cy="3572761"/>
          </a:xfrm>
        </p:spPr>
        <p:txBody>
          <a:bodyPr/>
          <a:lstStyle/>
          <a:p>
            <a:r>
              <a:rPr lang="en-US" sz="3600" dirty="0"/>
              <a:t>Weigh harms and benefits </a:t>
            </a:r>
          </a:p>
          <a:p>
            <a:r>
              <a:rPr lang="en-US" sz="3600" dirty="0"/>
              <a:t>Make shared decisions with patients about </a:t>
            </a:r>
            <a:r>
              <a:rPr lang="en-US" sz="3600" dirty="0" err="1"/>
              <a:t>LtOT</a:t>
            </a:r>
            <a:r>
              <a:rPr lang="en-US" sz="3600" dirty="0"/>
              <a:t> for CNCP. </a:t>
            </a:r>
          </a:p>
          <a:p>
            <a:pPr lvl="2" indent="-285750">
              <a:buFontTx/>
              <a:buChar char="–"/>
            </a:pPr>
            <a:r>
              <a:rPr lang="en-US" sz="1800" dirty="0" err="1" smtClean="0">
                <a:solidFill>
                  <a:schemeClr val="tx1"/>
                </a:solidFill>
                <a:effectLst>
                  <a:outerShdw blurRad="50800" dist="38100" dir="2700000" algn="tl" rotWithShape="0">
                    <a:srgbClr val="000000">
                      <a:alpha val="78000"/>
                    </a:srgbClr>
                  </a:outerShdw>
                </a:effectLst>
              </a:rPr>
              <a:t>Nicolaidis</a:t>
            </a:r>
            <a:r>
              <a:rPr lang="en-US" sz="1800" dirty="0" smtClean="0">
                <a:solidFill>
                  <a:schemeClr val="tx1"/>
                </a:solidFill>
                <a:effectLst>
                  <a:outerShdw blurRad="50800" dist="38100" dir="2700000" algn="tl" rotWithShape="0">
                    <a:srgbClr val="000000">
                      <a:alpha val="78000"/>
                    </a:srgbClr>
                  </a:outerShdw>
                </a:effectLst>
              </a:rPr>
              <a:t> C. Police officer, deal-maker, or health care provider? Moving to a patient-centered framework for chronic opioid management. Pain Med 2011;12(6):890-7.</a:t>
            </a:r>
            <a:endParaRPr lang="en-US" sz="1800" dirty="0" smtClean="0">
              <a:effectLst>
                <a:outerShdw blurRad="50800" dist="38100" dir="2700000" algn="tl" rotWithShape="0">
                  <a:srgbClr val="000000">
                    <a:alpha val="78000"/>
                  </a:srgbClr>
                </a:outerShdw>
              </a:effectLst>
            </a:endParaRPr>
          </a:p>
        </p:txBody>
      </p:sp>
    </p:spTree>
    <p:extLst>
      <p:ext uri="{BB962C8B-B14F-4D97-AF65-F5344CB8AC3E}">
        <p14:creationId xmlns:p14="http://schemas.microsoft.com/office/powerpoint/2010/main" val="398899546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Prescribing is</a:t>
            </a:r>
            <a:r>
              <a:rPr lang="en-US" baseline="0" dirty="0" smtClean="0"/>
              <a:t> not easy</a:t>
            </a:r>
            <a:endParaRPr lang="en-US" dirty="0"/>
          </a:p>
        </p:txBody>
      </p:sp>
      <p:sp>
        <p:nvSpPr>
          <p:cNvPr id="3" name="Content Placeholder 2"/>
          <p:cNvSpPr>
            <a:spLocks noGrp="1"/>
          </p:cNvSpPr>
          <p:nvPr>
            <p:ph idx="1"/>
          </p:nvPr>
        </p:nvSpPr>
        <p:spPr>
          <a:xfrm>
            <a:off x="602581" y="1651586"/>
            <a:ext cx="8012029" cy="4114800"/>
          </a:xfrm>
        </p:spPr>
        <p:txBody>
          <a:bodyPr>
            <a:normAutofit fontScale="92500" lnSpcReduction="20000"/>
          </a:bodyPr>
          <a:lstStyle/>
          <a:p>
            <a:r>
              <a:rPr lang="en-US" sz="3200" dirty="0" smtClean="0"/>
              <a:t>Primary care vs. specialist(s) job?</a:t>
            </a:r>
          </a:p>
          <a:p>
            <a:r>
              <a:rPr lang="en-US" sz="3200" dirty="0" smtClean="0"/>
              <a:t>Placing fear of loss of licensure in context with needs of patient</a:t>
            </a:r>
          </a:p>
          <a:p>
            <a:r>
              <a:rPr lang="en-US" sz="3200" dirty="0" smtClean="0"/>
              <a:t>Monitoring</a:t>
            </a:r>
          </a:p>
          <a:p>
            <a:pPr lvl="1"/>
            <a:r>
              <a:rPr lang="en-US" sz="2400" dirty="0" smtClean="0"/>
              <a:t>Chemical</a:t>
            </a:r>
          </a:p>
          <a:p>
            <a:pPr lvl="1"/>
            <a:r>
              <a:rPr lang="en-US" sz="2400" dirty="0" smtClean="0"/>
              <a:t>Survey</a:t>
            </a:r>
          </a:p>
          <a:p>
            <a:pPr lvl="1"/>
            <a:r>
              <a:rPr lang="en-US" sz="2400" dirty="0" smtClean="0"/>
              <a:t>Vigilance for clues</a:t>
            </a:r>
          </a:p>
          <a:p>
            <a:r>
              <a:rPr lang="en-US" sz="3200" dirty="0" smtClean="0"/>
              <a:t>Willingness to withhold </a:t>
            </a:r>
            <a:r>
              <a:rPr lang="en-US" sz="3200" dirty="0" err="1" smtClean="0"/>
              <a:t>opioids</a:t>
            </a:r>
            <a:r>
              <a:rPr lang="en-US" sz="3200" dirty="0" smtClean="0"/>
              <a:t> while continuing to care for patient</a:t>
            </a:r>
          </a:p>
          <a:p>
            <a:r>
              <a:rPr lang="en-US" sz="3200" dirty="0" smtClean="0"/>
              <a:t>Willingness to prescribe while monitoring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213"/>
            <a:ext cx="9144000" cy="785812"/>
          </a:xfrm>
        </p:spPr>
        <p:txBody>
          <a:bodyPr/>
          <a:lstStyle/>
          <a:p>
            <a:pPr>
              <a:defRPr/>
            </a:pPr>
            <a:r>
              <a:rPr lang="en-US" altLang="en-US" sz="3600" dirty="0">
                <a:ea typeface="ＭＳ Ｐゴシック" charset="-128"/>
              </a:rPr>
              <a:t>Pain in SCD: Summary, Conceptual Model</a:t>
            </a:r>
          </a:p>
        </p:txBody>
      </p:sp>
      <p:sp>
        <p:nvSpPr>
          <p:cNvPr id="3" name="Content Placeholder 2"/>
          <p:cNvSpPr>
            <a:spLocks noGrp="1"/>
          </p:cNvSpPr>
          <p:nvPr>
            <p:ph idx="1"/>
          </p:nvPr>
        </p:nvSpPr>
        <p:spPr>
          <a:xfrm>
            <a:off x="385763" y="1579663"/>
            <a:ext cx="8504237" cy="4748212"/>
          </a:xfrm>
        </p:spPr>
        <p:txBody>
          <a:bodyPr>
            <a:normAutofit lnSpcReduction="10000"/>
          </a:bodyPr>
          <a:lstStyle/>
          <a:p>
            <a:pPr>
              <a:defRPr/>
            </a:pPr>
            <a:r>
              <a:rPr lang="en-US" altLang="en-US" sz="2400" dirty="0">
                <a:ea typeface="ＭＳ Ｐゴシック" charset="-128"/>
              </a:rPr>
              <a:t>Begins as purely acute-on-chronic, multi-local </a:t>
            </a:r>
            <a:r>
              <a:rPr lang="en-US" altLang="en-US" sz="2400" dirty="0" err="1">
                <a:ea typeface="ＭＳ Ｐゴシック" charset="-128"/>
              </a:rPr>
              <a:t>vaso</a:t>
            </a:r>
            <a:r>
              <a:rPr lang="en-US" altLang="en-US" sz="2400" dirty="0">
                <a:ea typeface="ＭＳ Ｐゴシック" charset="-128"/>
              </a:rPr>
              <a:t>-occlusive, ischemic and inflammatory pain </a:t>
            </a:r>
          </a:p>
          <a:p>
            <a:pPr>
              <a:defRPr/>
            </a:pPr>
            <a:r>
              <a:rPr lang="en-US" altLang="en-US" sz="2400" dirty="0">
                <a:ea typeface="ＭＳ Ｐゴシック" charset="-128"/>
              </a:rPr>
              <a:t>Phenotype transformation to central and/or peripheral neuropathic pain? </a:t>
            </a:r>
          </a:p>
          <a:p>
            <a:pPr>
              <a:defRPr/>
            </a:pPr>
            <a:r>
              <a:rPr lang="en-US" altLang="en-US" sz="2400" dirty="0">
                <a:ea typeface="ＭＳ Ｐゴシック" charset="-128"/>
              </a:rPr>
              <a:t>Mechanisms of phenotype transformation?</a:t>
            </a:r>
          </a:p>
          <a:p>
            <a:pPr lvl="1">
              <a:defRPr/>
            </a:pPr>
            <a:r>
              <a:rPr lang="en-US" altLang="en-US" sz="1600" dirty="0">
                <a:ea typeface="ＭＳ Ｐゴシック" charset="-128"/>
              </a:rPr>
              <a:t>Summative ischemia on  neurons? </a:t>
            </a:r>
          </a:p>
          <a:p>
            <a:pPr lvl="1">
              <a:defRPr/>
            </a:pPr>
            <a:r>
              <a:rPr lang="en-US" altLang="en-US" sz="1600" dirty="0">
                <a:ea typeface="ＭＳ Ｐゴシック" charset="-128"/>
              </a:rPr>
              <a:t>Genetic predisposition (different than 6 beta </a:t>
            </a:r>
            <a:r>
              <a:rPr lang="en-US" altLang="en-US" sz="1600" dirty="0" err="1">
                <a:ea typeface="ＭＳ Ｐゴシック" charset="-128"/>
              </a:rPr>
              <a:t>Hb</a:t>
            </a:r>
            <a:r>
              <a:rPr lang="en-US" altLang="en-US" sz="1600" dirty="0">
                <a:ea typeface="ＭＳ Ｐゴシック" charset="-128"/>
              </a:rPr>
              <a:t> Val-&gt;</a:t>
            </a:r>
            <a:r>
              <a:rPr lang="en-US" altLang="en-US" sz="1600" dirty="0" err="1">
                <a:ea typeface="ＭＳ Ｐゴシック" charset="-128"/>
              </a:rPr>
              <a:t>Glu</a:t>
            </a:r>
            <a:r>
              <a:rPr lang="en-US" altLang="en-US" sz="1600" dirty="0">
                <a:ea typeface="ＭＳ Ｐゴシック" charset="-128"/>
              </a:rPr>
              <a:t>) </a:t>
            </a:r>
          </a:p>
          <a:p>
            <a:pPr lvl="1">
              <a:defRPr/>
            </a:pPr>
            <a:r>
              <a:rPr lang="en-US" altLang="en-US" sz="1600" dirty="0">
                <a:ea typeface="ＭＳ Ｐゴシック" charset="-128"/>
              </a:rPr>
              <a:t>Threshold effect? </a:t>
            </a:r>
          </a:p>
          <a:p>
            <a:pPr lvl="1">
              <a:defRPr/>
            </a:pPr>
            <a:r>
              <a:rPr lang="en-US" altLang="en-US" sz="1600" dirty="0">
                <a:ea typeface="ＭＳ Ｐゴシック" charset="-128"/>
              </a:rPr>
              <a:t>Timing?</a:t>
            </a:r>
          </a:p>
          <a:p>
            <a:pPr lvl="1">
              <a:defRPr/>
            </a:pPr>
            <a:r>
              <a:rPr lang="en-US" altLang="en-US" sz="1600" dirty="0">
                <a:ea typeface="ＭＳ Ｐゴシック" charset="-128"/>
              </a:rPr>
              <a:t>Relationship to psychosocial variables?</a:t>
            </a:r>
          </a:p>
          <a:p>
            <a:pPr lvl="1">
              <a:defRPr/>
            </a:pPr>
            <a:r>
              <a:rPr lang="en-US" altLang="en-US" sz="1600" dirty="0">
                <a:ea typeface="ＭＳ Ｐゴシック" charset="-128"/>
              </a:rPr>
              <a:t>Mechanisms shared in  common with other syndromes?</a:t>
            </a:r>
          </a:p>
          <a:p>
            <a:pPr>
              <a:defRPr/>
            </a:pPr>
            <a:r>
              <a:rPr lang="en-US" altLang="en-US" sz="2400" dirty="0">
                <a:ea typeface="ＭＳ Ｐゴシック" charset="-128"/>
              </a:rPr>
              <a:t>Approaches to Rx (besides HU and transplant)</a:t>
            </a:r>
          </a:p>
          <a:p>
            <a:pPr lvl="1">
              <a:defRPr/>
            </a:pPr>
            <a:r>
              <a:rPr lang="en-US" altLang="en-US" sz="1400" dirty="0">
                <a:ea typeface="ＭＳ Ｐゴシック" charset="-128"/>
              </a:rPr>
              <a:t>O</a:t>
            </a:r>
            <a:r>
              <a:rPr lang="en-US" altLang="en-US" sz="1600" dirty="0">
                <a:ea typeface="ＭＳ Ｐゴシック" charset="-128"/>
              </a:rPr>
              <a:t>pioid? </a:t>
            </a:r>
          </a:p>
          <a:p>
            <a:pPr lvl="1">
              <a:defRPr/>
            </a:pPr>
            <a:r>
              <a:rPr lang="en-US" altLang="en-US" sz="1600" dirty="0">
                <a:ea typeface="ＭＳ Ｐゴシック" charset="-128"/>
              </a:rPr>
              <a:t>non-opioid chemical? </a:t>
            </a:r>
          </a:p>
          <a:p>
            <a:pPr lvl="1">
              <a:defRPr/>
            </a:pPr>
            <a:r>
              <a:rPr lang="en-US" altLang="en-US" sz="1600" dirty="0">
                <a:ea typeface="ＭＳ Ｐゴシック" charset="-128"/>
              </a:rPr>
              <a:t>Other, including </a:t>
            </a:r>
            <a:r>
              <a:rPr lang="en-US" altLang="en-US" sz="1600" dirty="0" err="1">
                <a:ea typeface="ＭＳ Ｐゴシック" charset="-128"/>
              </a:rPr>
              <a:t>biobehavioral</a:t>
            </a:r>
            <a:r>
              <a:rPr lang="en-US" altLang="en-US" sz="1600" dirty="0">
                <a:ea typeface="ＭＳ Ｐゴシック" charset="-12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0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smtClean="0"/>
              <a:t>Dx</a:t>
            </a:r>
            <a:r>
              <a:rPr lang="en-US" dirty="0" smtClean="0"/>
              <a:t> and Rx for Central neuropathic/Sensitization</a:t>
            </a:r>
            <a:endParaRPr lang="en-US" dirty="0"/>
          </a:p>
        </p:txBody>
      </p:sp>
      <p:sp>
        <p:nvSpPr>
          <p:cNvPr id="3" name="Text Placeholder 2"/>
          <p:cNvSpPr>
            <a:spLocks noGrp="1"/>
          </p:cNvSpPr>
          <p:nvPr>
            <p:ph type="body" idx="1"/>
          </p:nvPr>
        </p:nvSpPr>
        <p:spPr>
          <a:xfrm>
            <a:off x="341385" y="1417638"/>
            <a:ext cx="8507317" cy="5440362"/>
          </a:xfrm>
        </p:spPr>
        <p:txBody>
          <a:bodyPr>
            <a:normAutofit fontScale="77500" lnSpcReduction="20000"/>
          </a:bodyPr>
          <a:lstStyle/>
          <a:p>
            <a:pPr lvl="0"/>
            <a:r>
              <a:rPr lang="en-US" sz="3600" dirty="0" smtClean="0"/>
              <a:t>Diagnosis</a:t>
            </a:r>
          </a:p>
          <a:p>
            <a:pPr lvl="1"/>
            <a:r>
              <a:rPr lang="en-US" dirty="0" smtClean="0"/>
              <a:t>Quantitative Sensory Testing: Temporal summation </a:t>
            </a:r>
          </a:p>
          <a:p>
            <a:pPr lvl="1"/>
            <a:r>
              <a:rPr lang="en-US" dirty="0" smtClean="0"/>
              <a:t>fMRI</a:t>
            </a:r>
          </a:p>
          <a:p>
            <a:pPr lvl="2"/>
            <a:r>
              <a:rPr lang="en-US" dirty="0" smtClean="0"/>
              <a:t>High pain=more resting </a:t>
            </a:r>
            <a:r>
              <a:rPr lang="mr-IN" dirty="0" smtClean="0"/>
              <a:t>–</a:t>
            </a:r>
            <a:r>
              <a:rPr lang="en-US" dirty="0" smtClean="0"/>
              <a:t>state </a:t>
            </a:r>
            <a:r>
              <a:rPr lang="en-US" dirty="0" err="1" smtClean="0"/>
              <a:t>pronocicpetive</a:t>
            </a:r>
            <a:r>
              <a:rPr lang="en-US" dirty="0" smtClean="0"/>
              <a:t> connectivity on fMRI</a:t>
            </a:r>
          </a:p>
          <a:p>
            <a:pPr lvl="2"/>
            <a:r>
              <a:rPr lang="en-US" dirty="0" smtClean="0"/>
              <a:t>HU use with more fetal </a:t>
            </a:r>
            <a:r>
              <a:rPr lang="en-US" dirty="0" err="1" smtClean="0"/>
              <a:t>Hb</a:t>
            </a:r>
            <a:r>
              <a:rPr lang="en-US" dirty="0" smtClean="0"/>
              <a:t>=low pain, more </a:t>
            </a:r>
            <a:r>
              <a:rPr lang="en-US" dirty="0" err="1" smtClean="0"/>
              <a:t>antinociceptive</a:t>
            </a:r>
            <a:r>
              <a:rPr lang="en-US" dirty="0" smtClean="0"/>
              <a:t> connectivity on fMRI</a:t>
            </a:r>
          </a:p>
          <a:p>
            <a:pPr lvl="3"/>
            <a:r>
              <a:rPr lang="en-US" sz="1400" dirty="0" err="1" smtClean="0"/>
              <a:t>Darbari</a:t>
            </a:r>
            <a:r>
              <a:rPr lang="en-US" sz="1400" dirty="0" smtClean="0"/>
              <a:t> DS, </a:t>
            </a:r>
            <a:r>
              <a:rPr lang="en-US" sz="1400" dirty="0" err="1" smtClean="0"/>
              <a:t>Hampson</a:t>
            </a:r>
            <a:r>
              <a:rPr lang="en-US" sz="1400" dirty="0" smtClean="0"/>
              <a:t> JP, </a:t>
            </a:r>
            <a:r>
              <a:rPr lang="en-US" sz="1400" dirty="0" err="1" smtClean="0"/>
              <a:t>Ichesco</a:t>
            </a:r>
            <a:r>
              <a:rPr lang="en-US" sz="1400" dirty="0" smtClean="0"/>
              <a:t> E, </a:t>
            </a:r>
            <a:r>
              <a:rPr lang="en-US" sz="1400" dirty="0" err="1" smtClean="0"/>
              <a:t>Kadom</a:t>
            </a:r>
            <a:r>
              <a:rPr lang="en-US" sz="1400" dirty="0" smtClean="0"/>
              <a:t> N, </a:t>
            </a:r>
            <a:r>
              <a:rPr lang="en-US" sz="1400" dirty="0" err="1" smtClean="0"/>
              <a:t>Vezina</a:t>
            </a:r>
            <a:r>
              <a:rPr lang="en-US" sz="1400" dirty="0" smtClean="0"/>
              <a:t> G, </a:t>
            </a:r>
            <a:r>
              <a:rPr lang="en-US" sz="1400" dirty="0" err="1" smtClean="0"/>
              <a:t>Evangelou</a:t>
            </a:r>
            <a:r>
              <a:rPr lang="en-US" sz="1400" dirty="0" smtClean="0"/>
              <a:t> I, </a:t>
            </a:r>
            <a:r>
              <a:rPr lang="en-US" sz="1400" dirty="0" err="1" smtClean="0"/>
              <a:t>Clauw</a:t>
            </a:r>
            <a:r>
              <a:rPr lang="en-US" sz="1400" dirty="0" smtClean="0"/>
              <a:t> DJ, Taylor Vi JG, Harris RE. Frequency of Hospitalizations for Pain and Association With Altered Brain Network Connectivity in Sickle Cell Disease. J Pain. 2015 Nov;16(11):1077-86. </a:t>
            </a:r>
            <a:r>
              <a:rPr lang="en-US" sz="1400" dirty="0" err="1" smtClean="0"/>
              <a:t>doi</a:t>
            </a:r>
            <a:r>
              <a:rPr lang="en-US" sz="1400" dirty="0" smtClean="0"/>
              <a:t>: 10.1016/j.jpain.2015.07.005. </a:t>
            </a:r>
            <a:r>
              <a:rPr lang="en-US" sz="1400" dirty="0" err="1" smtClean="0"/>
              <a:t>Epub</a:t>
            </a:r>
            <a:r>
              <a:rPr lang="en-US" sz="1400" dirty="0" smtClean="0"/>
              <a:t> 2015 Aug 18. PubMed PMID: 26291276; PubMed Central PMCID: PMC4986827.</a:t>
            </a:r>
          </a:p>
          <a:p>
            <a:pPr lvl="0"/>
            <a:r>
              <a:rPr lang="en-US" sz="3600" dirty="0" smtClean="0"/>
              <a:t>Treatment</a:t>
            </a:r>
          </a:p>
          <a:p>
            <a:pPr lvl="1"/>
            <a:r>
              <a:rPr lang="en-US" dirty="0" smtClean="0"/>
              <a:t>Serotonin and norepinephrine reuptake inhibitors (SSNRIs)</a:t>
            </a:r>
          </a:p>
          <a:p>
            <a:pPr lvl="1"/>
            <a:r>
              <a:rPr lang="en-US" dirty="0" err="1" smtClean="0"/>
              <a:t>Gabapentinoids</a:t>
            </a:r>
            <a:endParaRPr lang="en-US" dirty="0" smtClean="0"/>
          </a:p>
          <a:p>
            <a:pPr lvl="1"/>
            <a:r>
              <a:rPr lang="en-US" dirty="0" err="1" smtClean="0"/>
              <a:t>Tricyclics</a:t>
            </a:r>
            <a:endParaRPr lang="en-US" dirty="0" smtClean="0"/>
          </a:p>
          <a:p>
            <a:pPr lvl="2"/>
            <a:r>
              <a:rPr lang="en-US" sz="1900" dirty="0" err="1" smtClean="0"/>
              <a:t>Darbari</a:t>
            </a:r>
            <a:r>
              <a:rPr lang="en-US" sz="1900" dirty="0" smtClean="0"/>
              <a:t> DS, </a:t>
            </a:r>
            <a:r>
              <a:rPr lang="en-US" sz="1900" dirty="0" err="1" smtClean="0"/>
              <a:t>Ballas</a:t>
            </a:r>
            <a:r>
              <a:rPr lang="en-US" sz="1900" dirty="0" smtClean="0"/>
              <a:t> SK, </a:t>
            </a:r>
            <a:r>
              <a:rPr lang="en-US" sz="1900" dirty="0" err="1" smtClean="0"/>
              <a:t>Clauw</a:t>
            </a:r>
            <a:r>
              <a:rPr lang="en-US" sz="1900" dirty="0" smtClean="0"/>
              <a:t> DJ. Thinking beyond sickling to better understand pain in sickle cell disease. </a:t>
            </a:r>
            <a:r>
              <a:rPr lang="en-US" sz="1900" dirty="0" err="1" smtClean="0"/>
              <a:t>Eur</a:t>
            </a:r>
            <a:r>
              <a:rPr lang="en-US" sz="1900" dirty="0" smtClean="0"/>
              <a:t> J </a:t>
            </a:r>
            <a:r>
              <a:rPr lang="en-US" sz="1900" dirty="0" err="1" smtClean="0"/>
              <a:t>Haematol</a:t>
            </a:r>
            <a:r>
              <a:rPr lang="en-US" sz="1900" dirty="0" smtClean="0"/>
              <a:t>. 2014 Aug;93(2):89-95. </a:t>
            </a:r>
            <a:r>
              <a:rPr lang="en-US" sz="1900" dirty="0" err="1" smtClean="0"/>
              <a:t>doi</a:t>
            </a:r>
            <a:r>
              <a:rPr lang="en-US" sz="1900" dirty="0" smtClean="0"/>
              <a:t>: 10.1111/ejh.12340. </a:t>
            </a:r>
            <a:r>
              <a:rPr lang="en-US" sz="1900" dirty="0" err="1" smtClean="0"/>
              <a:t>Epub</a:t>
            </a:r>
            <a:r>
              <a:rPr lang="en-US" sz="1900" dirty="0" smtClean="0"/>
              <a:t> 2014 May 16. Review. PubMed PMID: 24735098.</a:t>
            </a:r>
          </a:p>
          <a:p>
            <a:pPr lvl="1"/>
            <a:r>
              <a:rPr lang="en-US" dirty="0" err="1" smtClean="0"/>
              <a:t>Trifluoperazine</a:t>
            </a:r>
            <a:r>
              <a:rPr lang="en-US" dirty="0" smtClean="0"/>
              <a:t>?</a:t>
            </a:r>
          </a:p>
          <a:p>
            <a:pPr lvl="2"/>
            <a:r>
              <a:rPr lang="en-US" sz="1500" dirty="0" err="1" smtClean="0"/>
              <a:t>Molokie</a:t>
            </a:r>
            <a:r>
              <a:rPr lang="en-US" sz="1500" dirty="0" smtClean="0"/>
              <a:t> RE, </a:t>
            </a:r>
            <a:r>
              <a:rPr lang="en-US" sz="1500" dirty="0" err="1" smtClean="0"/>
              <a:t>Wilkie</a:t>
            </a:r>
            <a:r>
              <a:rPr lang="en-US" sz="1500" dirty="0" smtClean="0"/>
              <a:t> DJ, </a:t>
            </a:r>
            <a:r>
              <a:rPr lang="en-US" sz="1500" dirty="0" err="1" smtClean="0"/>
              <a:t>Wittert</a:t>
            </a:r>
            <a:r>
              <a:rPr lang="en-US" sz="1500" dirty="0" smtClean="0"/>
              <a:t> H, Suarez ML, Yao Y, Zhao Z, He Y, Wang ZJ. Mechanism-driven phase I translational study of </a:t>
            </a:r>
            <a:r>
              <a:rPr lang="en-US" sz="1500" dirty="0" err="1" smtClean="0"/>
              <a:t>trifluoperazine</a:t>
            </a:r>
            <a:r>
              <a:rPr lang="en-US" sz="1500" dirty="0" smtClean="0"/>
              <a:t> in adults with sickle cell disease. </a:t>
            </a:r>
            <a:r>
              <a:rPr lang="en-US" sz="1500" dirty="0" err="1" smtClean="0"/>
              <a:t>Eur</a:t>
            </a:r>
            <a:r>
              <a:rPr lang="en-US" sz="1500" dirty="0" smtClean="0"/>
              <a:t> J </a:t>
            </a:r>
            <a:r>
              <a:rPr lang="en-US" sz="1500" dirty="0" err="1" smtClean="0"/>
              <a:t>Pharmacol</a:t>
            </a:r>
            <a:r>
              <a:rPr lang="en-US" sz="1500" dirty="0" smtClean="0"/>
              <a:t>. 2014 Jan 15;723:419-24. </a:t>
            </a:r>
            <a:r>
              <a:rPr lang="en-US" sz="1500" dirty="0" err="1" smtClean="0"/>
              <a:t>doi</a:t>
            </a:r>
            <a:r>
              <a:rPr lang="en-US" sz="1500" dirty="0" smtClean="0"/>
              <a:t>: 10.1016/j.ejphar.2013.10.062. </a:t>
            </a:r>
            <a:r>
              <a:rPr lang="en-US" sz="1500" dirty="0" err="1" smtClean="0"/>
              <a:t>Epub</a:t>
            </a:r>
            <a:r>
              <a:rPr lang="en-US" sz="1500" dirty="0" smtClean="0"/>
              <a:t> 2013 Nov 7. PubMed PMID: 24211787; PubMed Central PMCID: PMC3959657.</a:t>
            </a:r>
            <a:endParaRPr lang="en-US" dirty="0"/>
          </a:p>
        </p:txBody>
      </p:sp>
    </p:spTree>
    <p:extLst>
      <p:ext uri="{BB962C8B-B14F-4D97-AF65-F5344CB8AC3E}">
        <p14:creationId xmlns:p14="http://schemas.microsoft.com/office/powerpoint/2010/main" val="29327852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54333" cy="1143000"/>
          </a:xfrm>
        </p:spPr>
        <p:txBody>
          <a:bodyPr>
            <a:noAutofit/>
          </a:bodyPr>
          <a:lstStyle/>
          <a:p>
            <a:r>
              <a:rPr lang="en-US" sz="2800" dirty="0" smtClean="0"/>
              <a:t>Sickle Cell Advocate Wins Fight for High-Dose Opioids in Virginia </a:t>
            </a:r>
            <a:endParaRPr lang="en-US" sz="2800" dirty="0"/>
          </a:p>
        </p:txBody>
      </p:sp>
      <p:pic>
        <p:nvPicPr>
          <p:cNvPr id="4" name="Content Placeholder 3"/>
          <p:cNvPicPr>
            <a:picLocks noGrp="1" noChangeAspect="1"/>
          </p:cNvPicPr>
          <p:nvPr>
            <p:ph idx="1"/>
          </p:nvPr>
        </p:nvPicPr>
        <p:blipFill rotWithShape="1">
          <a:blip r:embed="rId2"/>
          <a:srcRect t="-1412" b="203"/>
          <a:stretch/>
        </p:blipFill>
        <p:spPr>
          <a:xfrm>
            <a:off x="5448506" y="492578"/>
            <a:ext cx="3238294" cy="6006990"/>
          </a:xfrm>
        </p:spPr>
      </p:pic>
      <p:sp>
        <p:nvSpPr>
          <p:cNvPr id="5" name="Text Placeholder 4"/>
          <p:cNvSpPr>
            <a:spLocks noGrp="1"/>
          </p:cNvSpPr>
          <p:nvPr>
            <p:ph type="body" idx="4294967295"/>
          </p:nvPr>
        </p:nvSpPr>
        <p:spPr>
          <a:xfrm>
            <a:off x="457200" y="1600200"/>
            <a:ext cx="3885219" cy="4525963"/>
          </a:xfrm>
        </p:spPr>
        <p:txBody>
          <a:bodyPr>
            <a:normAutofit fontScale="85000" lnSpcReduction="10000"/>
          </a:bodyPr>
          <a:lstStyle/>
          <a:p>
            <a:r>
              <a:rPr lang="en-US" dirty="0" smtClean="0"/>
              <a:t>George H. Carter </a:t>
            </a:r>
          </a:p>
          <a:p>
            <a:pPr lvl="1"/>
            <a:r>
              <a:rPr lang="en-US" dirty="0" smtClean="0"/>
              <a:t>Administrator, lobbyist for Sickle Cell </a:t>
            </a:r>
            <a:r>
              <a:rPr lang="mr-IN" dirty="0" smtClean="0"/>
              <a:t>–</a:t>
            </a:r>
            <a:r>
              <a:rPr lang="en-US" dirty="0" smtClean="0"/>
              <a:t>Virginia</a:t>
            </a:r>
          </a:p>
          <a:p>
            <a:pPr lvl="1"/>
            <a:r>
              <a:rPr lang="en-US" dirty="0" smtClean="0"/>
              <a:t>Pushed through regulation change to allow SCD physicians to provide  higher levels of opioids without forced justification</a:t>
            </a:r>
          </a:p>
          <a:p>
            <a:pPr lvl="2"/>
            <a:r>
              <a:rPr lang="en-US" dirty="0" smtClean="0"/>
              <a:t>Effective Aug 8, 2018</a:t>
            </a:r>
          </a:p>
          <a:p>
            <a:pPr lvl="2"/>
            <a:r>
              <a:rPr lang="en-US" dirty="0" smtClean="0"/>
              <a:t>SCD joins cancer and terminal conditions in hospice or palliative care</a:t>
            </a:r>
            <a:endParaRPr lang="en-US" dirty="0"/>
          </a:p>
        </p:txBody>
      </p:sp>
    </p:spTree>
    <p:extLst>
      <p:ext uri="{BB962C8B-B14F-4D97-AF65-F5344CB8AC3E}">
        <p14:creationId xmlns:p14="http://schemas.microsoft.com/office/powerpoint/2010/main" val="169348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dirty="0">
                <a:ea typeface="ＭＳ Ｐゴシック" charset="-128"/>
              </a:rPr>
              <a:t>Evolution to Chronic Pain in SCD?</a:t>
            </a:r>
          </a:p>
        </p:txBody>
      </p:sp>
      <p:pic>
        <p:nvPicPr>
          <p:cNvPr id="23554" name="Picture 2"/>
          <p:cNvPicPr>
            <a:picLocks noChangeAspect="1" noChangeArrowheads="1"/>
          </p:cNvPicPr>
          <p:nvPr/>
        </p:nvPicPr>
        <p:blipFill>
          <a:blip r:embed="rId2">
            <a:lum contrast="8000"/>
            <a:extLst>
              <a:ext uri="{28A0092B-C50C-407E-A947-70E740481C1C}">
                <a14:useLocalDpi xmlns:a14="http://schemas.microsoft.com/office/drawing/2010/main" val="0"/>
              </a:ext>
            </a:extLst>
          </a:blip>
          <a:srcRect/>
          <a:stretch>
            <a:fillRect/>
          </a:stretch>
        </p:blipFill>
        <p:spPr bwMode="auto">
          <a:xfrm>
            <a:off x="50800" y="1933575"/>
            <a:ext cx="91217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SCD Chronic Pain Mechanisms</a:t>
            </a:r>
            <a:endParaRPr lang="en-US" dirty="0"/>
          </a:p>
        </p:txBody>
      </p:sp>
      <p:sp>
        <p:nvSpPr>
          <p:cNvPr id="3" name="Text Placeholder 2"/>
          <p:cNvSpPr>
            <a:spLocks noGrp="1"/>
          </p:cNvSpPr>
          <p:nvPr>
            <p:ph type="body" idx="1"/>
          </p:nvPr>
        </p:nvSpPr>
        <p:spPr>
          <a:xfrm>
            <a:off x="457199" y="2648984"/>
            <a:ext cx="8364191" cy="3905202"/>
          </a:xfrm>
        </p:spPr>
        <p:txBody>
          <a:bodyPr>
            <a:normAutofit/>
          </a:bodyPr>
          <a:lstStyle/>
          <a:p>
            <a:r>
              <a:rPr lang="en-US" dirty="0" smtClean="0"/>
              <a:t>Peripheral/nociceptive</a:t>
            </a:r>
          </a:p>
          <a:p>
            <a:pPr lvl="1"/>
            <a:r>
              <a:rPr lang="en-US" dirty="0" smtClean="0"/>
              <a:t>SCD </a:t>
            </a:r>
            <a:r>
              <a:rPr lang="en-US" dirty="0" err="1" smtClean="0"/>
              <a:t>remittive</a:t>
            </a:r>
            <a:r>
              <a:rPr lang="en-US" dirty="0" smtClean="0"/>
              <a:t> agents</a:t>
            </a:r>
          </a:p>
          <a:p>
            <a:r>
              <a:rPr lang="en-US" dirty="0" smtClean="0"/>
              <a:t>Peripheral neuropathic/sensitization</a:t>
            </a:r>
          </a:p>
          <a:p>
            <a:r>
              <a:rPr lang="en-US" dirty="0" smtClean="0"/>
              <a:t>Central</a:t>
            </a:r>
            <a:r>
              <a:rPr lang="en-US" baseline="0" dirty="0" smtClean="0"/>
              <a:t> neuropathic/sensitization</a:t>
            </a:r>
          </a:p>
        </p:txBody>
      </p:sp>
    </p:spTree>
    <p:extLst>
      <p:ext uri="{BB962C8B-B14F-4D97-AF65-F5344CB8AC3E}">
        <p14:creationId xmlns:p14="http://schemas.microsoft.com/office/powerpoint/2010/main" val="1269517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035"/>
          </a:xfrm>
        </p:spPr>
        <p:txBody>
          <a:bodyPr/>
          <a:lstStyle/>
          <a:p>
            <a:pPr>
              <a:defRPr/>
            </a:pPr>
            <a:r>
              <a:rPr lang="en-US" dirty="0" smtClean="0">
                <a:cs typeface="+mj-cs"/>
              </a:rPr>
              <a:t>The Neuropathic Pain Phenotype</a:t>
            </a:r>
            <a:endParaRPr lang="en-US" dirty="0">
              <a:cs typeface="+mj-cs"/>
            </a:endParaRPr>
          </a:p>
        </p:txBody>
      </p:sp>
      <p:sp>
        <p:nvSpPr>
          <p:cNvPr id="3" name="Content Placeholder 2"/>
          <p:cNvSpPr>
            <a:spLocks noGrp="1"/>
          </p:cNvSpPr>
          <p:nvPr>
            <p:ph idx="1"/>
          </p:nvPr>
        </p:nvSpPr>
        <p:spPr>
          <a:xfrm>
            <a:off x="150209" y="1966256"/>
            <a:ext cx="8993791" cy="4891744"/>
          </a:xfrm>
        </p:spPr>
        <p:txBody>
          <a:bodyPr>
            <a:noAutofit/>
          </a:bodyPr>
          <a:lstStyle/>
          <a:p>
            <a:pPr>
              <a:defRPr/>
            </a:pPr>
            <a:r>
              <a:rPr lang="en-US" sz="2800" b="1" dirty="0">
                <a:cs typeface="+mn-cs"/>
              </a:rPr>
              <a:t>After nerve injury maladaptive changes </a:t>
            </a:r>
            <a:r>
              <a:rPr lang="en-US" sz="2800" dirty="0">
                <a:cs typeface="+mn-cs"/>
              </a:rPr>
              <a:t>can occur in injured sensory neurons and along the entire nociceptive pathway within the </a:t>
            </a:r>
            <a:r>
              <a:rPr lang="en-US" sz="2800" dirty="0" smtClean="0">
                <a:cs typeface="+mn-cs"/>
              </a:rPr>
              <a:t>CNS</a:t>
            </a:r>
          </a:p>
          <a:p>
            <a:pPr lvl="1">
              <a:defRPr/>
            </a:pPr>
            <a:r>
              <a:rPr lang="en-US" sz="2000" dirty="0" smtClean="0"/>
              <a:t>Leads </a:t>
            </a:r>
            <a:r>
              <a:rPr lang="en-US" sz="2000" b="1" dirty="0"/>
              <a:t>to spontaneous pain or pain </a:t>
            </a:r>
            <a:r>
              <a:rPr lang="en-US" sz="2000" b="1" dirty="0" smtClean="0"/>
              <a:t>hypersensitivity</a:t>
            </a:r>
            <a:endParaRPr lang="en-US" sz="2000" dirty="0" smtClean="0"/>
          </a:p>
          <a:p>
            <a:pPr>
              <a:defRPr/>
            </a:pPr>
            <a:r>
              <a:rPr lang="en-US" sz="2400" dirty="0" smtClean="0">
                <a:cs typeface="+mn-cs"/>
              </a:rPr>
              <a:t>The </a:t>
            </a:r>
            <a:r>
              <a:rPr lang="en-US" sz="2400" dirty="0">
                <a:cs typeface="+mn-cs"/>
              </a:rPr>
              <a:t>resulting neuropathic pain syndromes present as a complex combination of negative and positive </a:t>
            </a:r>
            <a:r>
              <a:rPr lang="en-US" sz="2400" dirty="0" smtClean="0">
                <a:cs typeface="+mn-cs"/>
              </a:rPr>
              <a:t>symptoms, e.g.</a:t>
            </a:r>
          </a:p>
          <a:p>
            <a:pPr lvl="1">
              <a:defRPr/>
            </a:pPr>
            <a:r>
              <a:rPr lang="en-US" sz="2000" dirty="0" smtClean="0"/>
              <a:t>Central sensitization—wind-up</a:t>
            </a:r>
            <a:r>
              <a:rPr lang="en-US" sz="2000" dirty="0" smtClean="0">
                <a:sym typeface="Wingdings"/>
              </a:rPr>
              <a:t></a:t>
            </a:r>
            <a:r>
              <a:rPr lang="en-US" sz="2000" dirty="0" smtClean="0"/>
              <a:t> persistently high reactivity</a:t>
            </a:r>
          </a:p>
          <a:p>
            <a:pPr lvl="2">
              <a:defRPr/>
            </a:pPr>
            <a:r>
              <a:rPr lang="en-US" sz="1400" dirty="0" err="1" smtClean="0"/>
              <a:t>Hyperalgesia</a:t>
            </a:r>
            <a:r>
              <a:rPr lang="en-US" sz="1400" dirty="0" smtClean="0"/>
              <a:t>-increased response to a (already) painful stimulus, e.g. pin prick.</a:t>
            </a:r>
          </a:p>
          <a:p>
            <a:pPr lvl="2">
              <a:defRPr/>
            </a:pPr>
            <a:r>
              <a:rPr lang="en-US" sz="1400" dirty="0" err="1" smtClean="0"/>
              <a:t>Allodynia</a:t>
            </a:r>
            <a:r>
              <a:rPr lang="en-US" sz="1400" dirty="0" smtClean="0"/>
              <a:t>-painful response to a normally innocuous stimulus, e.g. </a:t>
            </a:r>
            <a:r>
              <a:rPr lang="en-US" sz="1400" dirty="0" err="1" smtClean="0"/>
              <a:t>q-tip</a:t>
            </a:r>
            <a:r>
              <a:rPr lang="en-US" sz="1400" dirty="0" smtClean="0"/>
              <a:t>.</a:t>
            </a:r>
          </a:p>
          <a:p>
            <a:pPr>
              <a:defRPr/>
            </a:pPr>
            <a:r>
              <a:rPr lang="en-US" sz="2800" b="1" dirty="0" err="1" smtClean="0">
                <a:cs typeface="+mn-cs"/>
              </a:rPr>
              <a:t>Sx</a:t>
            </a:r>
            <a:r>
              <a:rPr lang="en-US" sz="2800" b="1" dirty="0" smtClean="0">
                <a:cs typeface="+mn-cs"/>
              </a:rPr>
              <a:t>. vary enormously from individual to individual</a:t>
            </a:r>
          </a:p>
          <a:p>
            <a:pPr>
              <a:defRPr/>
            </a:pPr>
            <a:r>
              <a:rPr lang="en-US" sz="1050" dirty="0" smtClean="0"/>
              <a:t>1: von </a:t>
            </a:r>
            <a:r>
              <a:rPr lang="en-US" sz="1050" dirty="0" err="1" smtClean="0"/>
              <a:t>Hehn</a:t>
            </a:r>
            <a:r>
              <a:rPr lang="en-US" sz="1050" dirty="0" smtClean="0"/>
              <a:t> CA, Baron R, Woolf CJ. Deconstructing the neuropathic pain phenotype to reveal neural mechanisms. Neuron. 2012 Feb 23;73(4):638-52. Review. PubMed PMID: 22365541; PubMed Central PMCID: PMC3319438.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98581</TotalTime>
  <Words>5563</Words>
  <Application>Microsoft Macintosh PowerPoint</Application>
  <PresentationFormat>On-screen Show (4:3)</PresentationFormat>
  <Paragraphs>695</Paragraphs>
  <Slides>68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ClipArt</vt:lpstr>
      <vt:lpstr>Opioid Prescribing in Sickle Cell Disease: Disparities and Realities</vt:lpstr>
      <vt:lpstr>Outline</vt:lpstr>
      <vt:lpstr>Disparities and Realities about scd pain and Opioid use</vt:lpstr>
      <vt:lpstr>The Iceberg:  Proportion of Days in Pain, Crisis, Utilization</vt:lpstr>
      <vt:lpstr>Chronic Non-Cancer Pain (CNCP) </vt:lpstr>
      <vt:lpstr>Chronic SCD pain--AAPT</vt:lpstr>
      <vt:lpstr>Evolution to Chronic Pain in SCD?</vt:lpstr>
      <vt:lpstr>SCD Chronic Pain Mechanisms</vt:lpstr>
      <vt:lpstr>The Neuropathic Pain Phenotype</vt:lpstr>
      <vt:lpstr>“Of all the remedies it has pleased almighty God to give man to relieve his suffering, none is so universal and so efficacious as opium.”  ― Thomas Sydenham  Father of English Medicine, author of Observationes Medicae which became a standard textbook of medicine for two centuries  </vt:lpstr>
      <vt:lpstr>Long-term Opioid Therapy (LtOT) </vt:lpstr>
      <vt:lpstr>Opioids and Central Sensitization (CS) in SCD</vt:lpstr>
      <vt:lpstr>PiSCES: Relationship of Pain to Opioid Use</vt:lpstr>
      <vt:lpstr>What is Prescription Opioid Misuse?</vt:lpstr>
      <vt:lpstr>What are Tolerance, Physical Dependence, and Addiction? </vt:lpstr>
      <vt:lpstr>SCD Opioid Addiction: Reality</vt:lpstr>
      <vt:lpstr>Balancing Act of Opioid Rx in CNCP</vt:lpstr>
      <vt:lpstr>Don’t Prescribe (or Prescribe less)</vt:lpstr>
      <vt:lpstr>Sharp increases in opioid prescribing coincides with sharp increases in Rx opioid deaths </vt:lpstr>
      <vt:lpstr>“Trump says opioids are a national emergency. Here’s what happens next.”</vt:lpstr>
      <vt:lpstr>Prevalence of Addiction in Pain Patients</vt:lpstr>
      <vt:lpstr>Benefits of Long-term Opioids</vt:lpstr>
      <vt:lpstr>Opioid Misuse and Addiction is difficult to diagnose in CNCP and SCD</vt:lpstr>
      <vt:lpstr>Prescribe (or Prescribe more)</vt:lpstr>
      <vt:lpstr>Past Month Nonmedical Use in Age 12 and Older </vt:lpstr>
      <vt:lpstr>Va. Opioid deaths- A Different Perspective</vt:lpstr>
      <vt:lpstr>Va. Fentanyl deaths (RX, Illicit, and Analogs)</vt:lpstr>
      <vt:lpstr>Doctors And Nurses Overestimate The Prevalence Of Addiction in SCD </vt:lpstr>
      <vt:lpstr>Short and Long-acting Opioids, MSH (ca. 1992)</vt:lpstr>
      <vt:lpstr>PiSCES: No., %people who ever took specific medications </vt:lpstr>
      <vt:lpstr>Opioid-Related Mortality Not an Issue in SCD</vt:lpstr>
      <vt:lpstr>ORM Not an Issue in SCD</vt:lpstr>
      <vt:lpstr>Opioid Backlash Threatens Sickle Cell Care </vt:lpstr>
      <vt:lpstr>“War on Opioids Hurts Sickle cell Disease Patients”</vt:lpstr>
      <vt:lpstr>Sickle cell sufferer fears opioid crisis could leave more patients suffering</vt:lpstr>
      <vt:lpstr>Vicious Cycle of SCD Pain</vt:lpstr>
      <vt:lpstr>Inpatient Opioid Use Curbed by Rivapansel</vt:lpstr>
      <vt:lpstr>SCD BMT Allows Tapering Of Opioids</vt:lpstr>
      <vt:lpstr>ED Use NOT Predictor of Opioid Use in SCD </vt:lpstr>
      <vt:lpstr>Dilemma</vt:lpstr>
      <vt:lpstr>Reality and myth about opioid prescribing policy</vt:lpstr>
      <vt:lpstr>Forces impacting decisions</vt:lpstr>
      <vt:lpstr>Opioid Prescribing Guidelines</vt:lpstr>
      <vt:lpstr>NHLBI Expert Consensus Panel, 2014</vt:lpstr>
      <vt:lpstr>LtOT for CNCP: Systematic Review for NIH Pathways to Prevention Workshop 2015 </vt:lpstr>
      <vt:lpstr>The Interagency Pain Research Coordinating Committee (IPRCC) 2015</vt:lpstr>
      <vt:lpstr>IPRCC NIH Pain in SCD Portofolio Analysis: Gaps &amp; Opportunities </vt:lpstr>
      <vt:lpstr>CDC Recommendations  3/16</vt:lpstr>
      <vt:lpstr>CDC Opioid Guidelines, March 2016</vt:lpstr>
      <vt:lpstr>PowerPoint Presentation</vt:lpstr>
      <vt:lpstr>How the guidelines came to be:</vt:lpstr>
      <vt:lpstr>CDC Guideline Negative Impacts </vt:lpstr>
      <vt:lpstr> Most Egregious CDC Guideline—Dose Limitation</vt:lpstr>
      <vt:lpstr> Problem with the Dose Limitation Guideline-1</vt:lpstr>
      <vt:lpstr> Problem with the Dose Limitation Guideline-2</vt:lpstr>
      <vt:lpstr> Problem with the Dose Limitation Guideline Part 3</vt:lpstr>
      <vt:lpstr>Federation of State Medical Boards</vt:lpstr>
      <vt:lpstr>Federation of State Medical Boards</vt:lpstr>
      <vt:lpstr>State Laws</vt:lpstr>
      <vt:lpstr>Medicaid Changes</vt:lpstr>
      <vt:lpstr>Action steps for SCD community</vt:lpstr>
      <vt:lpstr> Actions Taken to Modify Guideline During Public Comment Period</vt:lpstr>
      <vt:lpstr>What to do?</vt:lpstr>
      <vt:lpstr>Evidence-Based –based Approach to LtOT Rx</vt:lpstr>
      <vt:lpstr>Safe Prescribing is not easy</vt:lpstr>
      <vt:lpstr>Pain in SCD: Summary, Conceptual Model</vt:lpstr>
      <vt:lpstr>Dx and Rx for Central neuropathic/Sensitization</vt:lpstr>
      <vt:lpstr>Sickle Cell Advocate Wins Fight for High-Dose Opioids in Virginia </vt:lpstr>
    </vt:vector>
  </TitlesOfParts>
  <Manager/>
  <Company>pain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steven prakken</dc:creator>
  <cp:keywords/>
  <dc:description/>
  <cp:lastModifiedBy>Wally Smith</cp:lastModifiedBy>
  <cp:revision>443</cp:revision>
  <cp:lastPrinted>2016-03-22T22:02:03Z</cp:lastPrinted>
  <dcterms:created xsi:type="dcterms:W3CDTF">2013-09-15T20:27:06Z</dcterms:created>
  <dcterms:modified xsi:type="dcterms:W3CDTF">2018-07-25T17:14:58Z</dcterms:modified>
  <cp:category/>
</cp:coreProperties>
</file>